
<file path=[Content_Types].xml><?xml version="1.0" encoding="utf-8"?>
<Types xmlns="http://schemas.openxmlformats.org/package/2006/content-types">
  <Default Extension="png" ContentType="image/png"/>
  <Default Extension="webm" ContentType="video/webm"/>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8" r:id="rId2"/>
    <p:sldId id="264" r:id="rId3"/>
    <p:sldId id="265" r:id="rId4"/>
    <p:sldId id="263" r:id="rId5"/>
    <p:sldId id="262" r:id="rId6"/>
    <p:sldId id="266" r:id="rId7"/>
    <p:sldId id="267" r:id="rId8"/>
    <p:sldId id="270" r:id="rId9"/>
    <p:sldId id="269" r:id="rId10"/>
    <p:sldId id="260" r:id="rId11"/>
    <p:sldId id="268" r:id="rId12"/>
    <p:sldId id="261" r:id="rId13"/>
    <p:sldId id="273" r:id="rId14"/>
    <p:sldId id="274" r:id="rId15"/>
    <p:sldId id="275" r:id="rId1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9" d="100"/>
          <a:sy n="69" d="100"/>
        </p:scale>
        <p:origin x="756"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单击以编辑母版副标题样式</a:t>
            </a:r>
            <a:endParaRPr lang="zh-CN" altLang="en-US"/>
          </a:p>
        </p:txBody>
      </p:sp>
      <p:sp>
        <p:nvSpPr>
          <p:cNvPr id="4" name="日期占位符 3"/>
          <p:cNvSpPr>
            <a:spLocks noGrp="1"/>
          </p:cNvSpPr>
          <p:nvPr>
            <p:ph type="dt" sz="half" idx="10"/>
          </p:nvPr>
        </p:nvSpPr>
        <p:spPr/>
        <p:txBody>
          <a:bodyPr/>
          <a:lstStyle/>
          <a:p>
            <a:fld id="{BCD01A53-4B0D-42D0-9692-A2C085420DBA}" type="datetimeFigureOut">
              <a:rPr lang="zh-CN" altLang="en-US" smtClean="0"/>
              <a:t>2019/7/14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8D6B8D0-6FCB-4910-8007-8D2AB64CCBE8}" type="slidenum">
              <a:rPr lang="zh-CN" altLang="en-US" smtClean="0"/>
              <a:t>‹#›</a:t>
            </a:fld>
            <a:endParaRPr lang="zh-CN" altLang="en-US"/>
          </a:p>
        </p:txBody>
      </p:sp>
    </p:spTree>
    <p:extLst>
      <p:ext uri="{BB962C8B-B14F-4D97-AF65-F5344CB8AC3E}">
        <p14:creationId xmlns:p14="http://schemas.microsoft.com/office/powerpoint/2010/main" val="38366197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BCD01A53-4B0D-42D0-9692-A2C085420DBA}" type="datetimeFigureOut">
              <a:rPr lang="zh-CN" altLang="en-US" smtClean="0"/>
              <a:t>2019/7/14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8D6B8D0-6FCB-4910-8007-8D2AB64CCBE8}" type="slidenum">
              <a:rPr lang="zh-CN" altLang="en-US" smtClean="0"/>
              <a:t>‹#›</a:t>
            </a:fld>
            <a:endParaRPr lang="zh-CN" altLang="en-US"/>
          </a:p>
        </p:txBody>
      </p:sp>
    </p:spTree>
    <p:extLst>
      <p:ext uri="{BB962C8B-B14F-4D97-AF65-F5344CB8AC3E}">
        <p14:creationId xmlns:p14="http://schemas.microsoft.com/office/powerpoint/2010/main" val="40051851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BCD01A53-4B0D-42D0-9692-A2C085420DBA}" type="datetimeFigureOut">
              <a:rPr lang="zh-CN" altLang="en-US" smtClean="0"/>
              <a:t>2019/7/14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8D6B8D0-6FCB-4910-8007-8D2AB64CCBE8}" type="slidenum">
              <a:rPr lang="zh-CN" altLang="en-US" smtClean="0"/>
              <a:t>‹#›</a:t>
            </a:fld>
            <a:endParaRPr lang="zh-CN" altLang="en-US"/>
          </a:p>
        </p:txBody>
      </p:sp>
    </p:spTree>
    <p:extLst>
      <p:ext uri="{BB962C8B-B14F-4D97-AF65-F5344CB8AC3E}">
        <p14:creationId xmlns:p14="http://schemas.microsoft.com/office/powerpoint/2010/main" val="3657647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BCD01A53-4B0D-42D0-9692-A2C085420DBA}" type="datetimeFigureOut">
              <a:rPr lang="zh-CN" altLang="en-US" smtClean="0"/>
              <a:t>2019/7/14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8D6B8D0-6FCB-4910-8007-8D2AB64CCBE8}" type="slidenum">
              <a:rPr lang="zh-CN" altLang="en-US" smtClean="0"/>
              <a:t>‹#›</a:t>
            </a:fld>
            <a:endParaRPr lang="zh-CN" altLang="en-US"/>
          </a:p>
        </p:txBody>
      </p:sp>
    </p:spTree>
    <p:extLst>
      <p:ext uri="{BB962C8B-B14F-4D97-AF65-F5344CB8AC3E}">
        <p14:creationId xmlns:p14="http://schemas.microsoft.com/office/powerpoint/2010/main" val="10831364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编辑母版文本样式</a:t>
            </a:r>
          </a:p>
        </p:txBody>
      </p:sp>
      <p:sp>
        <p:nvSpPr>
          <p:cNvPr id="4" name="日期占位符 3"/>
          <p:cNvSpPr>
            <a:spLocks noGrp="1"/>
          </p:cNvSpPr>
          <p:nvPr>
            <p:ph type="dt" sz="half" idx="10"/>
          </p:nvPr>
        </p:nvSpPr>
        <p:spPr/>
        <p:txBody>
          <a:bodyPr/>
          <a:lstStyle/>
          <a:p>
            <a:fld id="{BCD01A53-4B0D-42D0-9692-A2C085420DBA}" type="datetimeFigureOut">
              <a:rPr lang="zh-CN" altLang="en-US" smtClean="0"/>
              <a:t>2019/7/14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8D6B8D0-6FCB-4910-8007-8D2AB64CCBE8}" type="slidenum">
              <a:rPr lang="zh-CN" altLang="en-US" smtClean="0"/>
              <a:t>‹#›</a:t>
            </a:fld>
            <a:endParaRPr lang="zh-CN" altLang="en-US"/>
          </a:p>
        </p:txBody>
      </p:sp>
    </p:spTree>
    <p:extLst>
      <p:ext uri="{BB962C8B-B14F-4D97-AF65-F5344CB8AC3E}">
        <p14:creationId xmlns:p14="http://schemas.microsoft.com/office/powerpoint/2010/main" val="2067889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BCD01A53-4B0D-42D0-9692-A2C085420DBA}" type="datetimeFigureOut">
              <a:rPr lang="zh-CN" altLang="en-US" smtClean="0"/>
              <a:t>2019/7/14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8D6B8D0-6FCB-4910-8007-8D2AB64CCBE8}" type="slidenum">
              <a:rPr lang="zh-CN" altLang="en-US" smtClean="0"/>
              <a:t>‹#›</a:t>
            </a:fld>
            <a:endParaRPr lang="zh-CN" altLang="en-US"/>
          </a:p>
        </p:txBody>
      </p:sp>
    </p:spTree>
    <p:extLst>
      <p:ext uri="{BB962C8B-B14F-4D97-AF65-F5344CB8AC3E}">
        <p14:creationId xmlns:p14="http://schemas.microsoft.com/office/powerpoint/2010/main" val="37459159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BCD01A53-4B0D-42D0-9692-A2C085420DBA}" type="datetimeFigureOut">
              <a:rPr lang="zh-CN" altLang="en-US" smtClean="0"/>
              <a:t>2019/7/14</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68D6B8D0-6FCB-4910-8007-8D2AB64CCBE8}" type="slidenum">
              <a:rPr lang="zh-CN" altLang="en-US" smtClean="0"/>
              <a:t>‹#›</a:t>
            </a:fld>
            <a:endParaRPr lang="zh-CN" altLang="en-US"/>
          </a:p>
        </p:txBody>
      </p:sp>
    </p:spTree>
    <p:extLst>
      <p:ext uri="{BB962C8B-B14F-4D97-AF65-F5344CB8AC3E}">
        <p14:creationId xmlns:p14="http://schemas.microsoft.com/office/powerpoint/2010/main" val="19595844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BCD01A53-4B0D-42D0-9692-A2C085420DBA}" type="datetimeFigureOut">
              <a:rPr lang="zh-CN" altLang="en-US" smtClean="0"/>
              <a:t>2019/7/14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68D6B8D0-6FCB-4910-8007-8D2AB64CCBE8}" type="slidenum">
              <a:rPr lang="zh-CN" altLang="en-US" smtClean="0"/>
              <a:t>‹#›</a:t>
            </a:fld>
            <a:endParaRPr lang="zh-CN" altLang="en-US"/>
          </a:p>
        </p:txBody>
      </p:sp>
    </p:spTree>
    <p:extLst>
      <p:ext uri="{BB962C8B-B14F-4D97-AF65-F5344CB8AC3E}">
        <p14:creationId xmlns:p14="http://schemas.microsoft.com/office/powerpoint/2010/main" val="22019004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BCD01A53-4B0D-42D0-9692-A2C085420DBA}" type="datetimeFigureOut">
              <a:rPr lang="zh-CN" altLang="en-US" smtClean="0"/>
              <a:t>2019/7/14</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68D6B8D0-6FCB-4910-8007-8D2AB64CCBE8}" type="slidenum">
              <a:rPr lang="zh-CN" altLang="en-US" smtClean="0"/>
              <a:t>‹#›</a:t>
            </a:fld>
            <a:endParaRPr lang="zh-CN" altLang="en-US"/>
          </a:p>
        </p:txBody>
      </p:sp>
    </p:spTree>
    <p:extLst>
      <p:ext uri="{BB962C8B-B14F-4D97-AF65-F5344CB8AC3E}">
        <p14:creationId xmlns:p14="http://schemas.microsoft.com/office/powerpoint/2010/main" val="10964700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日期占位符 4"/>
          <p:cNvSpPr>
            <a:spLocks noGrp="1"/>
          </p:cNvSpPr>
          <p:nvPr>
            <p:ph type="dt" sz="half" idx="10"/>
          </p:nvPr>
        </p:nvSpPr>
        <p:spPr/>
        <p:txBody>
          <a:bodyPr/>
          <a:lstStyle/>
          <a:p>
            <a:fld id="{BCD01A53-4B0D-42D0-9692-A2C085420DBA}" type="datetimeFigureOut">
              <a:rPr lang="zh-CN" altLang="en-US" smtClean="0"/>
              <a:t>2019/7/14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8D6B8D0-6FCB-4910-8007-8D2AB64CCBE8}" type="slidenum">
              <a:rPr lang="zh-CN" altLang="en-US" smtClean="0"/>
              <a:t>‹#›</a:t>
            </a:fld>
            <a:endParaRPr lang="zh-CN" altLang="en-US"/>
          </a:p>
        </p:txBody>
      </p:sp>
    </p:spTree>
    <p:extLst>
      <p:ext uri="{BB962C8B-B14F-4D97-AF65-F5344CB8AC3E}">
        <p14:creationId xmlns:p14="http://schemas.microsoft.com/office/powerpoint/2010/main" val="23436881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日期占位符 4"/>
          <p:cNvSpPr>
            <a:spLocks noGrp="1"/>
          </p:cNvSpPr>
          <p:nvPr>
            <p:ph type="dt" sz="half" idx="10"/>
          </p:nvPr>
        </p:nvSpPr>
        <p:spPr/>
        <p:txBody>
          <a:bodyPr/>
          <a:lstStyle/>
          <a:p>
            <a:fld id="{BCD01A53-4B0D-42D0-9692-A2C085420DBA}" type="datetimeFigureOut">
              <a:rPr lang="zh-CN" altLang="en-US" smtClean="0"/>
              <a:t>2019/7/14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8D6B8D0-6FCB-4910-8007-8D2AB64CCBE8}" type="slidenum">
              <a:rPr lang="zh-CN" altLang="en-US" smtClean="0"/>
              <a:t>‹#›</a:t>
            </a:fld>
            <a:endParaRPr lang="zh-CN" altLang="en-US"/>
          </a:p>
        </p:txBody>
      </p:sp>
    </p:spTree>
    <p:extLst>
      <p:ext uri="{BB962C8B-B14F-4D97-AF65-F5344CB8AC3E}">
        <p14:creationId xmlns:p14="http://schemas.microsoft.com/office/powerpoint/2010/main" val="4424420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CD01A53-4B0D-42D0-9692-A2C085420DBA}" type="datetimeFigureOut">
              <a:rPr lang="zh-CN" altLang="en-US" smtClean="0"/>
              <a:t>2019/7/14</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8D6B8D0-6FCB-4910-8007-8D2AB64CCBE8}" type="slidenum">
              <a:rPr lang="zh-CN" altLang="en-US" smtClean="0"/>
              <a:t>‹#›</a:t>
            </a:fld>
            <a:endParaRPr lang="zh-CN" altLang="en-US"/>
          </a:p>
        </p:txBody>
      </p:sp>
    </p:spTree>
    <p:extLst>
      <p:ext uri="{BB962C8B-B14F-4D97-AF65-F5344CB8AC3E}">
        <p14:creationId xmlns:p14="http://schemas.microsoft.com/office/powerpoint/2010/main" val="148961968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webm"/><Relationship Id="rId1" Type="http://schemas.microsoft.com/office/2007/relationships/media" Target="../media/media1.webm"/><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2" Type="http://schemas.openxmlformats.org/officeDocument/2006/relationships/hyperlink" Target="https://github.com/xuxiaochun025/GAN-reports" TargetMode="Externa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s://www.kaggle.com/xxc025/animefaces" TargetMode="Externa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244437" y="2205657"/>
            <a:ext cx="8007926" cy="1938992"/>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6000" b="0" i="0" u="none" strike="noStrike" kern="0" cap="none" spc="0" normalizeH="0" baseline="0" noProof="0" dirty="0" smtClean="0">
                <a:ln>
                  <a:noFill/>
                </a:ln>
                <a:solidFill>
                  <a:prstClr val="black"/>
                </a:solidFill>
                <a:effectLst/>
                <a:uLnTx/>
                <a:uFillTx/>
                <a:latin typeface="Calibri Light" panose="020F0302020204030204"/>
                <a:cs typeface="+mj-cs"/>
              </a:rPr>
              <a:t>Generative Adversarial Network (GAN)</a:t>
            </a:r>
            <a:endParaRPr kumimoji="0" lang="zh-CN" altLang="en-US" sz="1800" b="0" i="0" u="none" strike="noStrike" kern="0" cap="none" spc="0" normalizeH="0" baseline="0" noProof="0" dirty="0" smtClean="0">
              <a:ln>
                <a:noFill/>
              </a:ln>
              <a:solidFill>
                <a:sysClr val="windowText" lastClr="000000"/>
              </a:solidFill>
              <a:effectLst/>
              <a:uLnTx/>
              <a:uFillTx/>
            </a:endParaRPr>
          </a:p>
        </p:txBody>
      </p:sp>
    </p:spTree>
    <p:extLst>
      <p:ext uri="{BB962C8B-B14F-4D97-AF65-F5344CB8AC3E}">
        <p14:creationId xmlns:p14="http://schemas.microsoft.com/office/powerpoint/2010/main" val="11849216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6"/>
          <p:cNvSpPr txBox="1"/>
          <p:nvPr/>
        </p:nvSpPr>
        <p:spPr>
          <a:xfrm>
            <a:off x="293308" y="96180"/>
            <a:ext cx="3924272" cy="584775"/>
          </a:xfrm>
          <a:prstGeom prst="rect">
            <a:avLst/>
          </a:prstGeom>
          <a:noFill/>
        </p:spPr>
        <p:txBody>
          <a:bodyPr wrap="square" rtlCol="0">
            <a:spAutoFit/>
          </a:bodyPr>
          <a:lstStyle/>
          <a:p>
            <a:pPr defTabSz="457200"/>
            <a:r>
              <a:rPr lang="en-US" altLang="zh-TW" sz="3200" b="1" i="1" u="sng" dirty="0">
                <a:solidFill>
                  <a:prstClr val="black"/>
                </a:solidFill>
                <a:latin typeface="Calibri" panose="020F0502020204030204"/>
              </a:rPr>
              <a:t>Algorithm</a:t>
            </a:r>
            <a:endParaRPr lang="zh-TW" altLang="en-US" sz="3200" b="1" i="1" u="sng" dirty="0">
              <a:solidFill>
                <a:prstClr val="black"/>
              </a:solidFill>
              <a:latin typeface="Calibri" panose="020F0502020204030204"/>
            </a:endParaRPr>
          </a:p>
        </p:txBody>
      </p:sp>
      <p:sp>
        <p:nvSpPr>
          <p:cNvPr id="3" name="矩形 2"/>
          <p:cNvSpPr/>
          <p:nvPr/>
        </p:nvSpPr>
        <p:spPr>
          <a:xfrm>
            <a:off x="1416419" y="1194373"/>
            <a:ext cx="7117981" cy="2956713"/>
          </a:xfrm>
          <a:prstGeom prst="rect">
            <a:avLst/>
          </a:prstGeom>
          <a:noFill/>
          <a:ln w="57150" cap="flat" cmpd="sng" algn="ctr">
            <a:solidFill>
              <a:srgbClr val="4472C4"/>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smtClean="0">
              <a:ln>
                <a:noFill/>
              </a:ln>
              <a:solidFill>
                <a:prstClr val="white"/>
              </a:solidFill>
              <a:effectLst/>
              <a:uLnTx/>
              <a:uFillTx/>
              <a:latin typeface="Calibri" panose="020F0502020204030204"/>
              <a:cs typeface="+mn-cs"/>
            </a:endParaRPr>
          </a:p>
        </p:txBody>
      </p:sp>
      <p:sp>
        <p:nvSpPr>
          <p:cNvPr id="4" name="文字方塊 10"/>
          <p:cNvSpPr txBox="1"/>
          <p:nvPr/>
        </p:nvSpPr>
        <p:spPr>
          <a:xfrm>
            <a:off x="0" y="2257230"/>
            <a:ext cx="1425110" cy="830997"/>
          </a:xfrm>
          <a:prstGeom prst="rect">
            <a:avLst/>
          </a:prstGeom>
          <a:noFill/>
        </p:spPr>
        <p:txBody>
          <a:bodyPr wrap="square" rtlCol="0">
            <a:spAutoFit/>
          </a:bodyPr>
          <a:lstStyle/>
          <a:p>
            <a:pPr algn="ctr" defTabSz="457200"/>
            <a:r>
              <a:rPr lang="en-US" altLang="zh-TW" sz="2400" dirty="0">
                <a:solidFill>
                  <a:srgbClr val="0070C0"/>
                </a:solidFill>
                <a:latin typeface="Calibri" panose="020F0502020204030204"/>
              </a:rPr>
              <a:t>Learning </a:t>
            </a:r>
          </a:p>
          <a:p>
            <a:pPr algn="ctr" defTabSz="457200"/>
            <a:r>
              <a:rPr lang="en-US" altLang="zh-TW" sz="2400" dirty="0">
                <a:solidFill>
                  <a:srgbClr val="0070C0"/>
                </a:solidFill>
                <a:latin typeface="Calibri" panose="020F0502020204030204"/>
              </a:rPr>
              <a:t>D</a:t>
            </a:r>
            <a:endParaRPr lang="zh-TW" altLang="en-US" sz="2400" dirty="0">
              <a:solidFill>
                <a:srgbClr val="0070C0"/>
              </a:solidFill>
              <a:latin typeface="Calibri" panose="020F0502020204030204"/>
            </a:endParaRPr>
          </a:p>
        </p:txBody>
      </p:sp>
      <p:sp>
        <p:nvSpPr>
          <p:cNvPr id="5" name="矩形 4"/>
          <p:cNvSpPr/>
          <p:nvPr/>
        </p:nvSpPr>
        <p:spPr>
          <a:xfrm>
            <a:off x="1425111" y="4170584"/>
            <a:ext cx="7117982" cy="2282555"/>
          </a:xfrm>
          <a:prstGeom prst="rect">
            <a:avLst/>
          </a:prstGeom>
          <a:noFill/>
          <a:ln w="57150" cap="flat" cmpd="sng" algn="ctr">
            <a:solidFill>
              <a:srgbClr val="FF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smtClean="0">
              <a:ln>
                <a:noFill/>
              </a:ln>
              <a:solidFill>
                <a:prstClr val="white"/>
              </a:solidFill>
              <a:effectLst/>
              <a:uLnTx/>
              <a:uFillTx/>
              <a:latin typeface="Calibri" panose="020F0502020204030204"/>
              <a:cs typeface="+mn-cs"/>
            </a:endParaRPr>
          </a:p>
        </p:txBody>
      </p:sp>
      <p:sp>
        <p:nvSpPr>
          <p:cNvPr id="6" name="文字方塊 13"/>
          <p:cNvSpPr txBox="1"/>
          <p:nvPr/>
        </p:nvSpPr>
        <p:spPr>
          <a:xfrm>
            <a:off x="0" y="4896364"/>
            <a:ext cx="1425110" cy="830997"/>
          </a:xfrm>
          <a:prstGeom prst="rect">
            <a:avLst/>
          </a:prstGeom>
          <a:noFill/>
        </p:spPr>
        <p:txBody>
          <a:bodyPr wrap="square" rtlCol="0">
            <a:spAutoFit/>
          </a:bodyPr>
          <a:lstStyle/>
          <a:p>
            <a:pPr algn="ctr" defTabSz="457200"/>
            <a:r>
              <a:rPr lang="en-US" altLang="zh-TW" sz="2400" dirty="0">
                <a:solidFill>
                  <a:srgbClr val="FF0000"/>
                </a:solidFill>
                <a:latin typeface="Calibri" panose="020F0502020204030204"/>
              </a:rPr>
              <a:t>Learning </a:t>
            </a:r>
          </a:p>
          <a:p>
            <a:pPr algn="ctr" defTabSz="457200"/>
            <a:r>
              <a:rPr lang="en-US" altLang="zh-TW" sz="2400" dirty="0">
                <a:solidFill>
                  <a:srgbClr val="FF0000"/>
                </a:solidFill>
                <a:latin typeface="Calibri" panose="020F0502020204030204"/>
              </a:rPr>
              <a:t>G</a:t>
            </a:r>
            <a:endParaRPr lang="zh-TW" altLang="en-US" sz="2400" dirty="0">
              <a:solidFill>
                <a:srgbClr val="FF0000"/>
              </a:solidFill>
              <a:latin typeface="Calibri" panose="020F0502020204030204"/>
            </a:endParaRPr>
          </a:p>
        </p:txBody>
      </p:sp>
      <mc:AlternateContent xmlns:mc="http://schemas.openxmlformats.org/markup-compatibility/2006" xmlns:a14="http://schemas.microsoft.com/office/drawing/2010/main">
        <mc:Choice Requires="a14">
          <p:sp>
            <p:nvSpPr>
              <p:cNvPr id="7" name="文字方塊 4"/>
              <p:cNvSpPr txBox="1"/>
              <p:nvPr/>
            </p:nvSpPr>
            <p:spPr>
              <a:xfrm>
                <a:off x="2257754" y="189217"/>
                <a:ext cx="3919651" cy="491738"/>
              </a:xfrm>
              <a:prstGeom prst="rect">
                <a:avLst/>
              </a:prstGeom>
              <a:noFill/>
            </p:spPr>
            <p:txBody>
              <a:bodyPr wrap="square" rtlCol="0">
                <a:spAutoFit/>
              </a:bodyPr>
              <a:lstStyle/>
              <a:p>
                <a:pPr defTabSz="457200"/>
                <a:r>
                  <a:rPr lang="en-US" altLang="zh-TW" sz="2400" dirty="0">
                    <a:solidFill>
                      <a:prstClr val="black"/>
                    </a:solidFill>
                    <a:latin typeface="Calibri" panose="020F0502020204030204"/>
                  </a:rPr>
                  <a:t>Initialize </a:t>
                </a:r>
                <a14:m>
                  <m:oMath xmlns:m="http://schemas.openxmlformats.org/officeDocument/2006/math">
                    <m:sSub>
                      <m:sSubPr>
                        <m:ctrlPr>
                          <a:rPr lang="en-US" altLang="zh-TW" sz="2400" i="1">
                            <a:solidFill>
                              <a:prstClr val="black"/>
                            </a:solidFill>
                            <a:latin typeface="Cambria Math" panose="02040503050406030204" pitchFamily="18" charset="0"/>
                          </a:rPr>
                        </m:ctrlPr>
                      </m:sSubPr>
                      <m:e>
                        <m:r>
                          <a:rPr lang="zh-TW" altLang="en-US" sz="2400" i="1">
                            <a:solidFill>
                              <a:prstClr val="black"/>
                            </a:solidFill>
                            <a:latin typeface="Cambria Math" panose="02040503050406030204" pitchFamily="18" charset="0"/>
                          </a:rPr>
                          <m:t>𝜃</m:t>
                        </m:r>
                      </m:e>
                      <m:sub>
                        <m:r>
                          <a:rPr lang="en-US" altLang="zh-TW" sz="2400" i="1">
                            <a:solidFill>
                              <a:prstClr val="black"/>
                            </a:solidFill>
                            <a:latin typeface="Cambria Math" panose="02040503050406030204" pitchFamily="18" charset="0"/>
                          </a:rPr>
                          <m:t>𝑑</m:t>
                        </m:r>
                      </m:sub>
                    </m:sSub>
                  </m:oMath>
                </a14:m>
                <a:r>
                  <a:rPr lang="en-US" altLang="zh-TW" sz="2400" dirty="0">
                    <a:solidFill>
                      <a:prstClr val="black"/>
                    </a:solidFill>
                    <a:latin typeface="Calibri" panose="020F0502020204030204"/>
                  </a:rPr>
                  <a:t> for D and </a:t>
                </a:r>
                <a14:m>
                  <m:oMath xmlns:m="http://schemas.openxmlformats.org/officeDocument/2006/math">
                    <m:sSub>
                      <m:sSubPr>
                        <m:ctrlPr>
                          <a:rPr lang="en-US" altLang="zh-TW" sz="2400" i="1">
                            <a:solidFill>
                              <a:prstClr val="black"/>
                            </a:solidFill>
                            <a:latin typeface="Cambria Math" panose="02040503050406030204" pitchFamily="18" charset="0"/>
                          </a:rPr>
                        </m:ctrlPr>
                      </m:sSubPr>
                      <m:e>
                        <m:r>
                          <a:rPr lang="zh-TW" altLang="en-US" sz="2400" i="1">
                            <a:solidFill>
                              <a:prstClr val="black"/>
                            </a:solidFill>
                            <a:latin typeface="Cambria Math" panose="02040503050406030204" pitchFamily="18" charset="0"/>
                          </a:rPr>
                          <m:t>𝜃</m:t>
                        </m:r>
                      </m:e>
                      <m:sub>
                        <m:r>
                          <a:rPr lang="en-US" altLang="zh-TW" sz="2400" i="1">
                            <a:solidFill>
                              <a:prstClr val="black"/>
                            </a:solidFill>
                            <a:latin typeface="Cambria Math" panose="02040503050406030204" pitchFamily="18" charset="0"/>
                          </a:rPr>
                          <m:t>𝑔</m:t>
                        </m:r>
                      </m:sub>
                    </m:sSub>
                  </m:oMath>
                </a14:m>
                <a:r>
                  <a:rPr lang="zh-TW" altLang="en-US" sz="2400" dirty="0">
                    <a:solidFill>
                      <a:prstClr val="black"/>
                    </a:solidFill>
                    <a:latin typeface="Calibri" panose="020F0502020204030204"/>
                  </a:rPr>
                  <a:t> </a:t>
                </a:r>
                <a:r>
                  <a:rPr lang="en-US" altLang="zh-TW" sz="2400" dirty="0">
                    <a:solidFill>
                      <a:prstClr val="black"/>
                    </a:solidFill>
                    <a:latin typeface="Calibri" panose="020F0502020204030204"/>
                  </a:rPr>
                  <a:t>for G</a:t>
                </a:r>
                <a:endParaRPr lang="zh-TW" altLang="en-US" sz="2400" dirty="0">
                  <a:solidFill>
                    <a:prstClr val="black"/>
                  </a:solidFill>
                  <a:latin typeface="Calibri" panose="020F0502020204030204"/>
                </a:endParaRPr>
              </a:p>
            </p:txBody>
          </p:sp>
        </mc:Choice>
        <mc:Fallback xmlns="">
          <p:sp>
            <p:nvSpPr>
              <p:cNvPr id="7" name="文字方塊 4"/>
              <p:cNvSpPr txBox="1">
                <a:spLocks noRot="1" noChangeAspect="1" noMove="1" noResize="1" noEditPoints="1" noAdjustHandles="1" noChangeArrowheads="1" noChangeShapeType="1" noTextEdit="1"/>
              </p:cNvSpPr>
              <p:nvPr/>
            </p:nvSpPr>
            <p:spPr>
              <a:xfrm>
                <a:off x="2257754" y="189217"/>
                <a:ext cx="3919651" cy="491738"/>
              </a:xfrm>
              <a:prstGeom prst="rect">
                <a:avLst/>
              </a:prstGeom>
              <a:blipFill>
                <a:blip r:embed="rId2"/>
                <a:stretch>
                  <a:fillRect l="-2333" t="-8642" r="-1400" b="-22222"/>
                </a:stretch>
              </a:blipFill>
            </p:spPr>
            <p:txBody>
              <a:bodyPr/>
              <a:lstStyle/>
              <a:p>
                <a:r>
                  <a:rPr lang="zh-CN" altLang="en-US">
                    <a:noFill/>
                  </a:rPr>
                  <a:t> </a:t>
                </a:r>
              </a:p>
            </p:txBody>
          </p:sp>
        </mc:Fallback>
      </mc:AlternateContent>
      <p:sp>
        <p:nvSpPr>
          <p:cNvPr id="8" name="矩形 7"/>
          <p:cNvSpPr/>
          <p:nvPr/>
        </p:nvSpPr>
        <p:spPr>
          <a:xfrm>
            <a:off x="1412767" y="750143"/>
            <a:ext cx="3562642" cy="424732"/>
          </a:xfrm>
          <a:prstGeom prst="rect">
            <a:avLst/>
          </a:prstGeom>
        </p:spPr>
        <p:txBody>
          <a:bodyPr wrap="none">
            <a:spAutoFit/>
          </a:bodyPr>
          <a:lstStyle/>
          <a:p>
            <a:pPr marL="228600" lvl="0" indent="-228600">
              <a:lnSpc>
                <a:spcPct val="90000"/>
              </a:lnSpc>
              <a:spcBef>
                <a:spcPts val="1000"/>
              </a:spcBef>
              <a:buFont typeface="Arial" panose="020B0604020202020204" pitchFamily="34" charset="0"/>
              <a:buChar char="•"/>
            </a:pPr>
            <a:r>
              <a:rPr lang="en-US" altLang="zh-TW" sz="2400" dirty="0">
                <a:solidFill>
                  <a:prstClr val="black"/>
                </a:solidFill>
                <a:latin typeface="Calibri" panose="020F0502020204030204"/>
              </a:rPr>
              <a:t>In each training iteration:</a:t>
            </a:r>
          </a:p>
        </p:txBody>
      </p:sp>
      <mc:AlternateContent xmlns:mc="http://schemas.openxmlformats.org/markup-compatibility/2006" xmlns:a14="http://schemas.microsoft.com/office/drawing/2010/main">
        <mc:Choice Requires="a14">
          <p:sp>
            <p:nvSpPr>
              <p:cNvPr id="10" name="矩形 9"/>
              <p:cNvSpPr/>
              <p:nvPr/>
            </p:nvSpPr>
            <p:spPr>
              <a:xfrm>
                <a:off x="942109" y="1218042"/>
                <a:ext cx="8201891" cy="2953501"/>
              </a:xfrm>
              <a:prstGeom prst="rect">
                <a:avLst/>
              </a:prstGeom>
            </p:spPr>
            <p:txBody>
              <a:bodyPr wrap="square">
                <a:spAutoFit/>
              </a:bodyPr>
              <a:lstStyle/>
              <a:p>
                <a:pPr marL="685800" marR="0" lvl="1" indent="-228600" defTabSz="91440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altLang="zh-TW" sz="2400" b="0" i="0" u="none" strike="noStrike" kern="0" cap="none" spc="0" normalizeH="0" baseline="0" noProof="0" dirty="0" smtClean="0">
                    <a:ln>
                      <a:noFill/>
                    </a:ln>
                    <a:solidFill>
                      <a:prstClr val="black"/>
                    </a:solidFill>
                    <a:effectLst/>
                    <a:uLnTx/>
                    <a:uFillTx/>
                    <a:latin typeface="Calibri" panose="020F0502020204030204"/>
                  </a:rPr>
                  <a:t>Sample m examples </a:t>
                </a:r>
                <a14:m>
                  <m:oMath xmlns:m="http://schemas.openxmlformats.org/officeDocument/2006/math">
                    <m:d>
                      <m:dPr>
                        <m:begChr m:val="{"/>
                        <m:endChr m:val="}"/>
                        <m:ctrlPr>
                          <a:rPr kumimoji="0" lang="en-US" altLang="zh-TW" sz="2400" b="0" i="1" u="none" strike="noStrike" kern="0" cap="none" spc="0" normalizeH="0" baseline="0" noProof="0">
                            <a:ln>
                              <a:noFill/>
                            </a:ln>
                            <a:solidFill>
                              <a:prstClr val="black"/>
                            </a:solidFill>
                            <a:effectLst/>
                            <a:uLnTx/>
                            <a:uFillTx/>
                            <a:latin typeface="Cambria Math" panose="02040503050406030204" pitchFamily="18" charset="0"/>
                          </a:rPr>
                        </m:ctrlPr>
                      </m:dPr>
                      <m:e>
                        <m:sSup>
                          <m:sSupPr>
                            <m:ctrlPr>
                              <a:rPr kumimoji="0" lang="en-US" altLang="zh-TW" sz="2400" b="0" i="1" u="none" strike="noStrike" kern="0" cap="none" spc="0" normalizeH="0" baseline="0" noProof="0">
                                <a:ln>
                                  <a:noFill/>
                                </a:ln>
                                <a:solidFill>
                                  <a:prstClr val="black"/>
                                </a:solidFill>
                                <a:effectLst/>
                                <a:uLnTx/>
                                <a:uFillTx/>
                                <a:latin typeface="Cambria Math" panose="02040503050406030204" pitchFamily="18" charset="0"/>
                              </a:rPr>
                            </m:ctrlPr>
                          </m:sSupPr>
                          <m:e>
                            <m:r>
                              <a:rPr kumimoji="0" lang="en-US" altLang="zh-TW" sz="2400" b="0" i="1" u="none" strike="noStrike" kern="0" cap="none" spc="0" normalizeH="0" baseline="0" noProof="0" smtClean="0">
                                <a:ln>
                                  <a:noFill/>
                                </a:ln>
                                <a:solidFill>
                                  <a:prstClr val="black"/>
                                </a:solidFill>
                                <a:effectLst/>
                                <a:uLnTx/>
                                <a:uFillTx/>
                                <a:latin typeface="Cambria Math" panose="02040503050406030204" pitchFamily="18" charset="0"/>
                              </a:rPr>
                              <m:t>𝑥</m:t>
                            </m:r>
                          </m:e>
                          <m:sup>
                            <m:r>
                              <a:rPr kumimoji="0" lang="en-US" altLang="zh-TW" sz="2400" b="0" i="1" u="none" strike="noStrike" kern="0" cap="none" spc="0" normalizeH="0" baseline="0" noProof="0">
                                <a:ln>
                                  <a:noFill/>
                                </a:ln>
                                <a:solidFill>
                                  <a:prstClr val="black"/>
                                </a:solidFill>
                                <a:effectLst/>
                                <a:uLnTx/>
                                <a:uFillTx/>
                                <a:latin typeface="Cambria Math" panose="02040503050406030204" pitchFamily="18" charset="0"/>
                              </a:rPr>
                              <m:t>1</m:t>
                            </m:r>
                          </m:sup>
                        </m:sSup>
                        <m:r>
                          <a:rPr kumimoji="0" lang="en-US" altLang="zh-TW" sz="2400" b="0" i="1" u="none" strike="noStrike" kern="0" cap="none" spc="0" normalizeH="0" baseline="0" noProof="0">
                            <a:ln>
                              <a:noFill/>
                            </a:ln>
                            <a:solidFill>
                              <a:prstClr val="black"/>
                            </a:solidFill>
                            <a:effectLst/>
                            <a:uLnTx/>
                            <a:uFillTx/>
                            <a:latin typeface="Cambria Math" panose="02040503050406030204" pitchFamily="18" charset="0"/>
                          </a:rPr>
                          <m:t>,</m:t>
                        </m:r>
                        <m:sSup>
                          <m:sSupPr>
                            <m:ctrlPr>
                              <a:rPr kumimoji="0" lang="en-US" altLang="zh-TW" sz="2400" b="0" i="1" u="none" strike="noStrike" kern="0" cap="none" spc="0" normalizeH="0" baseline="0" noProof="0">
                                <a:ln>
                                  <a:noFill/>
                                </a:ln>
                                <a:solidFill>
                                  <a:prstClr val="black"/>
                                </a:solidFill>
                                <a:effectLst/>
                                <a:uLnTx/>
                                <a:uFillTx/>
                                <a:latin typeface="Cambria Math" panose="02040503050406030204" pitchFamily="18" charset="0"/>
                              </a:rPr>
                            </m:ctrlPr>
                          </m:sSupPr>
                          <m:e>
                            <m:r>
                              <a:rPr kumimoji="0" lang="en-US" altLang="zh-TW" sz="2400" b="0" i="1" u="none" strike="noStrike" kern="0" cap="none" spc="0" normalizeH="0" baseline="0" noProof="0" smtClean="0">
                                <a:ln>
                                  <a:noFill/>
                                </a:ln>
                                <a:solidFill>
                                  <a:prstClr val="black"/>
                                </a:solidFill>
                                <a:effectLst/>
                                <a:uLnTx/>
                                <a:uFillTx/>
                                <a:latin typeface="Cambria Math" panose="02040503050406030204" pitchFamily="18" charset="0"/>
                              </a:rPr>
                              <m:t>𝑥</m:t>
                            </m:r>
                          </m:e>
                          <m:sup>
                            <m:r>
                              <a:rPr kumimoji="0" lang="en-US" altLang="zh-TW" sz="2400" b="0" i="1" u="none" strike="noStrike" kern="0" cap="none" spc="0" normalizeH="0" baseline="0" noProof="0">
                                <a:ln>
                                  <a:noFill/>
                                </a:ln>
                                <a:solidFill>
                                  <a:prstClr val="black"/>
                                </a:solidFill>
                                <a:effectLst/>
                                <a:uLnTx/>
                                <a:uFillTx/>
                                <a:latin typeface="Cambria Math" panose="02040503050406030204" pitchFamily="18" charset="0"/>
                              </a:rPr>
                              <m:t>2</m:t>
                            </m:r>
                          </m:sup>
                        </m:sSup>
                        <m:r>
                          <a:rPr kumimoji="0" lang="en-US" altLang="zh-TW" sz="2400" b="0" i="1" u="none" strike="noStrike" kern="0" cap="none" spc="0" normalizeH="0" baseline="0" noProof="0">
                            <a:ln>
                              <a:noFill/>
                            </a:ln>
                            <a:solidFill>
                              <a:prstClr val="black"/>
                            </a:solidFill>
                            <a:effectLst/>
                            <a:uLnTx/>
                            <a:uFillTx/>
                            <a:latin typeface="Cambria Math" panose="02040503050406030204" pitchFamily="18" charset="0"/>
                          </a:rPr>
                          <m:t>,…,</m:t>
                        </m:r>
                        <m:sSup>
                          <m:sSupPr>
                            <m:ctrlPr>
                              <a:rPr kumimoji="0" lang="en-US" altLang="zh-TW" sz="2400" b="0" i="1" u="none" strike="noStrike" kern="0" cap="none" spc="0" normalizeH="0" baseline="0" noProof="0">
                                <a:ln>
                                  <a:noFill/>
                                </a:ln>
                                <a:solidFill>
                                  <a:prstClr val="black"/>
                                </a:solidFill>
                                <a:effectLst/>
                                <a:uLnTx/>
                                <a:uFillTx/>
                                <a:latin typeface="Cambria Math" panose="02040503050406030204" pitchFamily="18" charset="0"/>
                              </a:rPr>
                            </m:ctrlPr>
                          </m:sSupPr>
                          <m:e>
                            <m:r>
                              <a:rPr kumimoji="0" lang="en-US" altLang="zh-TW" sz="2400" b="0" i="1" u="none" strike="noStrike" kern="0" cap="none" spc="0" normalizeH="0" baseline="0" noProof="0" smtClean="0">
                                <a:ln>
                                  <a:noFill/>
                                </a:ln>
                                <a:solidFill>
                                  <a:prstClr val="black"/>
                                </a:solidFill>
                                <a:effectLst/>
                                <a:uLnTx/>
                                <a:uFillTx/>
                                <a:latin typeface="Cambria Math" panose="02040503050406030204" pitchFamily="18" charset="0"/>
                              </a:rPr>
                              <m:t>𝑥</m:t>
                            </m:r>
                          </m:e>
                          <m:sup>
                            <m:r>
                              <a:rPr kumimoji="0" lang="en-US" altLang="zh-TW" sz="2400" b="0" i="1" u="none" strike="noStrike" kern="0" cap="none" spc="0" normalizeH="0" baseline="0" noProof="0">
                                <a:ln>
                                  <a:noFill/>
                                </a:ln>
                                <a:solidFill>
                                  <a:prstClr val="black"/>
                                </a:solidFill>
                                <a:effectLst/>
                                <a:uLnTx/>
                                <a:uFillTx/>
                                <a:latin typeface="Cambria Math" panose="02040503050406030204" pitchFamily="18" charset="0"/>
                              </a:rPr>
                              <m:t>𝑚</m:t>
                            </m:r>
                          </m:sup>
                        </m:sSup>
                      </m:e>
                    </m:d>
                  </m:oMath>
                </a14:m>
                <a:r>
                  <a:rPr kumimoji="0" lang="en-US" altLang="zh-TW" sz="2400" b="0" i="0" u="none" strike="noStrike" kern="0" cap="none" spc="0" normalizeH="0" baseline="0" noProof="0" dirty="0">
                    <a:ln>
                      <a:noFill/>
                    </a:ln>
                    <a:solidFill>
                      <a:prstClr val="black"/>
                    </a:solidFill>
                    <a:effectLst/>
                    <a:uLnTx/>
                    <a:uFillTx/>
                    <a:latin typeface="Calibri" panose="020F0502020204030204"/>
                  </a:rPr>
                  <a:t> from database</a:t>
                </a:r>
              </a:p>
              <a:p>
                <a:pPr marL="685800" marR="0" lvl="1" indent="-228600" defTabSz="91440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altLang="zh-TW" sz="2400" b="0" i="0" u="none" strike="noStrike" kern="0" cap="none" spc="0" normalizeH="0" baseline="0" noProof="0" dirty="0">
                    <a:ln>
                      <a:noFill/>
                    </a:ln>
                    <a:solidFill>
                      <a:prstClr val="black"/>
                    </a:solidFill>
                    <a:effectLst/>
                    <a:uLnTx/>
                    <a:uFillTx/>
                    <a:latin typeface="Calibri" panose="020F0502020204030204"/>
                  </a:rPr>
                  <a:t>Sample m noise samples </a:t>
                </a:r>
                <a14:m>
                  <m:oMath xmlns:m="http://schemas.openxmlformats.org/officeDocument/2006/math">
                    <m:d>
                      <m:dPr>
                        <m:begChr m:val="{"/>
                        <m:endChr m:val="}"/>
                        <m:ctrlPr>
                          <a:rPr kumimoji="0" lang="en-US" altLang="zh-TW" sz="2400" b="0" i="1" u="none" strike="noStrike" kern="0" cap="none" spc="0" normalizeH="0" baseline="0" noProof="0">
                            <a:ln>
                              <a:noFill/>
                            </a:ln>
                            <a:solidFill>
                              <a:prstClr val="black"/>
                            </a:solidFill>
                            <a:effectLst/>
                            <a:uLnTx/>
                            <a:uFillTx/>
                            <a:latin typeface="Cambria Math" panose="02040503050406030204" pitchFamily="18" charset="0"/>
                          </a:rPr>
                        </m:ctrlPr>
                      </m:dPr>
                      <m:e>
                        <m:sSup>
                          <m:sSupPr>
                            <m:ctrlPr>
                              <a:rPr kumimoji="0" lang="en-US" altLang="zh-TW" sz="2400" b="0" i="1" u="none" strike="noStrike" kern="0" cap="none" spc="0" normalizeH="0" baseline="0" noProof="0">
                                <a:ln>
                                  <a:noFill/>
                                </a:ln>
                                <a:solidFill>
                                  <a:prstClr val="black"/>
                                </a:solidFill>
                                <a:effectLst/>
                                <a:uLnTx/>
                                <a:uFillTx/>
                                <a:latin typeface="Cambria Math" panose="02040503050406030204" pitchFamily="18" charset="0"/>
                              </a:rPr>
                            </m:ctrlPr>
                          </m:sSupPr>
                          <m:e>
                            <m:r>
                              <a:rPr kumimoji="0" lang="en-US" altLang="zh-TW" sz="2400" b="0" i="1" u="none" strike="noStrike" kern="0" cap="none" spc="0" normalizeH="0" baseline="0" noProof="0">
                                <a:ln>
                                  <a:noFill/>
                                </a:ln>
                                <a:solidFill>
                                  <a:prstClr val="black"/>
                                </a:solidFill>
                                <a:effectLst/>
                                <a:uLnTx/>
                                <a:uFillTx/>
                                <a:latin typeface="Cambria Math" panose="02040503050406030204" pitchFamily="18" charset="0"/>
                              </a:rPr>
                              <m:t>𝑧</m:t>
                            </m:r>
                          </m:e>
                          <m:sup>
                            <m:r>
                              <a:rPr kumimoji="0" lang="en-US" altLang="zh-TW" sz="2400" b="0" i="1" u="none" strike="noStrike" kern="0" cap="none" spc="0" normalizeH="0" baseline="0" noProof="0">
                                <a:ln>
                                  <a:noFill/>
                                </a:ln>
                                <a:solidFill>
                                  <a:prstClr val="black"/>
                                </a:solidFill>
                                <a:effectLst/>
                                <a:uLnTx/>
                                <a:uFillTx/>
                                <a:latin typeface="Cambria Math" panose="02040503050406030204" pitchFamily="18" charset="0"/>
                              </a:rPr>
                              <m:t>1</m:t>
                            </m:r>
                          </m:sup>
                        </m:sSup>
                        <m:r>
                          <a:rPr kumimoji="0" lang="en-US" altLang="zh-TW" sz="2400" b="0" i="1" u="none" strike="noStrike" kern="0" cap="none" spc="0" normalizeH="0" baseline="0" noProof="0">
                            <a:ln>
                              <a:noFill/>
                            </a:ln>
                            <a:solidFill>
                              <a:prstClr val="black"/>
                            </a:solidFill>
                            <a:effectLst/>
                            <a:uLnTx/>
                            <a:uFillTx/>
                            <a:latin typeface="Cambria Math" panose="02040503050406030204" pitchFamily="18" charset="0"/>
                          </a:rPr>
                          <m:t>,</m:t>
                        </m:r>
                        <m:sSup>
                          <m:sSupPr>
                            <m:ctrlPr>
                              <a:rPr kumimoji="0" lang="en-US" altLang="zh-TW" sz="2400" b="0" i="1" u="none" strike="noStrike" kern="0" cap="none" spc="0" normalizeH="0" baseline="0" noProof="0">
                                <a:ln>
                                  <a:noFill/>
                                </a:ln>
                                <a:solidFill>
                                  <a:prstClr val="black"/>
                                </a:solidFill>
                                <a:effectLst/>
                                <a:uLnTx/>
                                <a:uFillTx/>
                                <a:latin typeface="Cambria Math" panose="02040503050406030204" pitchFamily="18" charset="0"/>
                              </a:rPr>
                            </m:ctrlPr>
                          </m:sSupPr>
                          <m:e>
                            <m:r>
                              <a:rPr kumimoji="0" lang="en-US" altLang="zh-TW" sz="2400" b="0" i="1" u="none" strike="noStrike" kern="0" cap="none" spc="0" normalizeH="0" baseline="0" noProof="0">
                                <a:ln>
                                  <a:noFill/>
                                </a:ln>
                                <a:solidFill>
                                  <a:prstClr val="black"/>
                                </a:solidFill>
                                <a:effectLst/>
                                <a:uLnTx/>
                                <a:uFillTx/>
                                <a:latin typeface="Cambria Math" panose="02040503050406030204" pitchFamily="18" charset="0"/>
                              </a:rPr>
                              <m:t>𝑧</m:t>
                            </m:r>
                          </m:e>
                          <m:sup>
                            <m:r>
                              <a:rPr kumimoji="0" lang="en-US" altLang="zh-TW" sz="2400" b="0" i="1" u="none" strike="noStrike" kern="0" cap="none" spc="0" normalizeH="0" baseline="0" noProof="0">
                                <a:ln>
                                  <a:noFill/>
                                </a:ln>
                                <a:solidFill>
                                  <a:prstClr val="black"/>
                                </a:solidFill>
                                <a:effectLst/>
                                <a:uLnTx/>
                                <a:uFillTx/>
                                <a:latin typeface="Cambria Math" panose="02040503050406030204" pitchFamily="18" charset="0"/>
                              </a:rPr>
                              <m:t>2</m:t>
                            </m:r>
                          </m:sup>
                        </m:sSup>
                        <m:r>
                          <a:rPr kumimoji="0" lang="en-US" altLang="zh-TW" sz="2400" b="0" i="1" u="none" strike="noStrike" kern="0" cap="none" spc="0" normalizeH="0" baseline="0" noProof="0">
                            <a:ln>
                              <a:noFill/>
                            </a:ln>
                            <a:solidFill>
                              <a:prstClr val="black"/>
                            </a:solidFill>
                            <a:effectLst/>
                            <a:uLnTx/>
                            <a:uFillTx/>
                            <a:latin typeface="Cambria Math" panose="02040503050406030204" pitchFamily="18" charset="0"/>
                          </a:rPr>
                          <m:t>,…,</m:t>
                        </m:r>
                        <m:sSup>
                          <m:sSupPr>
                            <m:ctrlPr>
                              <a:rPr kumimoji="0" lang="en-US" altLang="zh-TW" sz="2400" b="0" i="1" u="none" strike="noStrike" kern="0" cap="none" spc="0" normalizeH="0" baseline="0" noProof="0">
                                <a:ln>
                                  <a:noFill/>
                                </a:ln>
                                <a:solidFill>
                                  <a:prstClr val="black"/>
                                </a:solidFill>
                                <a:effectLst/>
                                <a:uLnTx/>
                                <a:uFillTx/>
                                <a:latin typeface="Cambria Math" panose="02040503050406030204" pitchFamily="18" charset="0"/>
                              </a:rPr>
                            </m:ctrlPr>
                          </m:sSupPr>
                          <m:e>
                            <m:r>
                              <a:rPr kumimoji="0" lang="en-US" altLang="zh-TW" sz="2400" b="0" i="1" u="none" strike="noStrike" kern="0" cap="none" spc="0" normalizeH="0" baseline="0" noProof="0">
                                <a:ln>
                                  <a:noFill/>
                                </a:ln>
                                <a:solidFill>
                                  <a:prstClr val="black"/>
                                </a:solidFill>
                                <a:effectLst/>
                                <a:uLnTx/>
                                <a:uFillTx/>
                                <a:latin typeface="Cambria Math" panose="02040503050406030204" pitchFamily="18" charset="0"/>
                              </a:rPr>
                              <m:t>𝑧</m:t>
                            </m:r>
                          </m:e>
                          <m:sup>
                            <m:r>
                              <a:rPr kumimoji="0" lang="en-US" altLang="zh-TW" sz="2400" b="0" i="1" u="none" strike="noStrike" kern="0" cap="none" spc="0" normalizeH="0" baseline="0" noProof="0">
                                <a:ln>
                                  <a:noFill/>
                                </a:ln>
                                <a:solidFill>
                                  <a:prstClr val="black"/>
                                </a:solidFill>
                                <a:effectLst/>
                                <a:uLnTx/>
                                <a:uFillTx/>
                                <a:latin typeface="Cambria Math" panose="02040503050406030204" pitchFamily="18" charset="0"/>
                              </a:rPr>
                              <m:t>𝑚</m:t>
                            </m:r>
                          </m:sup>
                        </m:sSup>
                      </m:e>
                    </m:d>
                  </m:oMath>
                </a14:m>
                <a:r>
                  <a:rPr kumimoji="0" lang="en-US" altLang="zh-TW" sz="2400" b="0" i="0" u="none" strike="noStrike" kern="0" cap="none" spc="0" normalizeH="0" baseline="0" noProof="0" dirty="0">
                    <a:ln>
                      <a:noFill/>
                    </a:ln>
                    <a:solidFill>
                      <a:prstClr val="black"/>
                    </a:solidFill>
                    <a:effectLst/>
                    <a:uLnTx/>
                    <a:uFillTx/>
                    <a:latin typeface="Calibri" panose="020F0502020204030204"/>
                  </a:rPr>
                  <a:t> from a distribution</a:t>
                </a:r>
              </a:p>
              <a:p>
                <a:pPr marL="685800" marR="0" lvl="1" indent="-228600" defTabSz="91440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altLang="zh-TW" sz="2400" b="0" i="0" u="none" strike="noStrike" kern="0" cap="none" spc="0" normalizeH="0" baseline="0" noProof="0" dirty="0">
                    <a:ln>
                      <a:noFill/>
                    </a:ln>
                    <a:solidFill>
                      <a:prstClr val="black"/>
                    </a:solidFill>
                    <a:effectLst/>
                    <a:uLnTx/>
                    <a:uFillTx/>
                    <a:latin typeface="Calibri" panose="020F0502020204030204"/>
                  </a:rPr>
                  <a:t>Obtaining generated data </a:t>
                </a:r>
                <a14:m>
                  <m:oMath xmlns:m="http://schemas.openxmlformats.org/officeDocument/2006/math">
                    <m:d>
                      <m:dPr>
                        <m:begChr m:val="{"/>
                        <m:endChr m:val="}"/>
                        <m:ctrlPr>
                          <a:rPr kumimoji="0" lang="en-US" altLang="zh-TW" sz="2400" b="0" i="1" u="none" strike="noStrike" kern="0" cap="none" spc="0" normalizeH="0" baseline="0" noProof="0">
                            <a:ln>
                              <a:noFill/>
                            </a:ln>
                            <a:solidFill>
                              <a:prstClr val="black"/>
                            </a:solidFill>
                            <a:effectLst/>
                            <a:uLnTx/>
                            <a:uFillTx/>
                            <a:latin typeface="Cambria Math" panose="02040503050406030204" pitchFamily="18" charset="0"/>
                          </a:rPr>
                        </m:ctrlPr>
                      </m:dPr>
                      <m:e>
                        <m:sSup>
                          <m:sSupPr>
                            <m:ctrlPr>
                              <a:rPr kumimoji="0" lang="en-US" altLang="zh-TW" sz="2400" b="0" i="1" u="none" strike="noStrike" kern="0" cap="none" spc="0" normalizeH="0" baseline="0" noProof="0">
                                <a:ln>
                                  <a:noFill/>
                                </a:ln>
                                <a:solidFill>
                                  <a:prstClr val="black"/>
                                </a:solidFill>
                                <a:effectLst/>
                                <a:uLnTx/>
                                <a:uFillTx/>
                                <a:latin typeface="Cambria Math" panose="02040503050406030204" pitchFamily="18" charset="0"/>
                              </a:rPr>
                            </m:ctrlPr>
                          </m:sSupPr>
                          <m:e>
                            <m:acc>
                              <m:accPr>
                                <m:chr m:val="̃"/>
                                <m:ctrlPr>
                                  <a:rPr kumimoji="0" lang="en-US" altLang="zh-TW" sz="2400" b="0" i="1" u="none" strike="noStrike" kern="0" cap="none" spc="0" normalizeH="0" baseline="0" noProof="0">
                                    <a:ln>
                                      <a:noFill/>
                                    </a:ln>
                                    <a:solidFill>
                                      <a:prstClr val="black"/>
                                    </a:solidFill>
                                    <a:effectLst/>
                                    <a:uLnTx/>
                                    <a:uFillTx/>
                                    <a:latin typeface="Cambria Math" panose="02040503050406030204" pitchFamily="18" charset="0"/>
                                  </a:rPr>
                                </m:ctrlPr>
                              </m:accPr>
                              <m:e>
                                <m:r>
                                  <a:rPr kumimoji="0" lang="en-US" altLang="zh-TW" sz="2400" b="0" i="1" u="none" strike="noStrike" kern="0" cap="none" spc="0" normalizeH="0" baseline="0" noProof="0">
                                    <a:ln>
                                      <a:noFill/>
                                    </a:ln>
                                    <a:solidFill>
                                      <a:prstClr val="black"/>
                                    </a:solidFill>
                                    <a:effectLst/>
                                    <a:uLnTx/>
                                    <a:uFillTx/>
                                    <a:latin typeface="Cambria Math" panose="02040503050406030204" pitchFamily="18" charset="0"/>
                                  </a:rPr>
                                  <m:t>𝑥</m:t>
                                </m:r>
                              </m:e>
                            </m:acc>
                          </m:e>
                          <m:sup>
                            <m:r>
                              <a:rPr kumimoji="0" lang="en-US" altLang="zh-TW" sz="2400" b="0" i="1" u="none" strike="noStrike" kern="0" cap="none" spc="0" normalizeH="0" baseline="0" noProof="0">
                                <a:ln>
                                  <a:noFill/>
                                </a:ln>
                                <a:solidFill>
                                  <a:prstClr val="black"/>
                                </a:solidFill>
                                <a:effectLst/>
                                <a:uLnTx/>
                                <a:uFillTx/>
                                <a:latin typeface="Cambria Math" panose="02040503050406030204" pitchFamily="18" charset="0"/>
                              </a:rPr>
                              <m:t>1</m:t>
                            </m:r>
                          </m:sup>
                        </m:sSup>
                        <m:r>
                          <a:rPr kumimoji="0" lang="en-US" altLang="zh-TW" sz="2400" b="0" i="1" u="none" strike="noStrike" kern="0" cap="none" spc="0" normalizeH="0" baseline="0" noProof="0">
                            <a:ln>
                              <a:noFill/>
                            </a:ln>
                            <a:solidFill>
                              <a:prstClr val="black"/>
                            </a:solidFill>
                            <a:effectLst/>
                            <a:uLnTx/>
                            <a:uFillTx/>
                            <a:latin typeface="Cambria Math" panose="02040503050406030204" pitchFamily="18" charset="0"/>
                          </a:rPr>
                          <m:t>,</m:t>
                        </m:r>
                        <m:sSup>
                          <m:sSupPr>
                            <m:ctrlPr>
                              <a:rPr kumimoji="0" lang="en-US" altLang="zh-TW" sz="2400" b="0" i="1" u="none" strike="noStrike" kern="0" cap="none" spc="0" normalizeH="0" baseline="0" noProof="0">
                                <a:ln>
                                  <a:noFill/>
                                </a:ln>
                                <a:solidFill>
                                  <a:prstClr val="black"/>
                                </a:solidFill>
                                <a:effectLst/>
                                <a:uLnTx/>
                                <a:uFillTx/>
                                <a:latin typeface="Cambria Math" panose="02040503050406030204" pitchFamily="18" charset="0"/>
                              </a:rPr>
                            </m:ctrlPr>
                          </m:sSupPr>
                          <m:e>
                            <m:acc>
                              <m:accPr>
                                <m:chr m:val="̃"/>
                                <m:ctrlPr>
                                  <a:rPr kumimoji="0" lang="en-US" altLang="zh-TW" sz="2400" b="0" i="1" u="none" strike="noStrike" kern="0" cap="none" spc="0" normalizeH="0" baseline="0" noProof="0">
                                    <a:ln>
                                      <a:noFill/>
                                    </a:ln>
                                    <a:solidFill>
                                      <a:prstClr val="black"/>
                                    </a:solidFill>
                                    <a:effectLst/>
                                    <a:uLnTx/>
                                    <a:uFillTx/>
                                    <a:latin typeface="Cambria Math" panose="02040503050406030204" pitchFamily="18" charset="0"/>
                                  </a:rPr>
                                </m:ctrlPr>
                              </m:accPr>
                              <m:e>
                                <m:r>
                                  <a:rPr kumimoji="0" lang="en-US" altLang="zh-TW" sz="2400" b="0" i="1" u="none" strike="noStrike" kern="0" cap="none" spc="0" normalizeH="0" baseline="0" noProof="0">
                                    <a:ln>
                                      <a:noFill/>
                                    </a:ln>
                                    <a:solidFill>
                                      <a:prstClr val="black"/>
                                    </a:solidFill>
                                    <a:effectLst/>
                                    <a:uLnTx/>
                                    <a:uFillTx/>
                                    <a:latin typeface="Cambria Math" panose="02040503050406030204" pitchFamily="18" charset="0"/>
                                  </a:rPr>
                                  <m:t>𝑥</m:t>
                                </m:r>
                              </m:e>
                            </m:acc>
                          </m:e>
                          <m:sup>
                            <m:r>
                              <a:rPr kumimoji="0" lang="en-US" altLang="zh-TW" sz="2400" b="0" i="1" u="none" strike="noStrike" kern="0" cap="none" spc="0" normalizeH="0" baseline="0" noProof="0">
                                <a:ln>
                                  <a:noFill/>
                                </a:ln>
                                <a:solidFill>
                                  <a:prstClr val="black"/>
                                </a:solidFill>
                                <a:effectLst/>
                                <a:uLnTx/>
                                <a:uFillTx/>
                                <a:latin typeface="Cambria Math" panose="02040503050406030204" pitchFamily="18" charset="0"/>
                              </a:rPr>
                              <m:t>2</m:t>
                            </m:r>
                          </m:sup>
                        </m:sSup>
                        <m:r>
                          <a:rPr kumimoji="0" lang="en-US" altLang="zh-TW" sz="2400" b="0" i="1" u="none" strike="noStrike" kern="0" cap="none" spc="0" normalizeH="0" baseline="0" noProof="0">
                            <a:ln>
                              <a:noFill/>
                            </a:ln>
                            <a:solidFill>
                              <a:prstClr val="black"/>
                            </a:solidFill>
                            <a:effectLst/>
                            <a:uLnTx/>
                            <a:uFillTx/>
                            <a:latin typeface="Cambria Math" panose="02040503050406030204" pitchFamily="18" charset="0"/>
                          </a:rPr>
                          <m:t>,…,</m:t>
                        </m:r>
                        <m:sSup>
                          <m:sSupPr>
                            <m:ctrlPr>
                              <a:rPr kumimoji="0" lang="en-US" altLang="zh-TW" sz="2400" b="0" i="1" u="none" strike="noStrike" kern="0" cap="none" spc="0" normalizeH="0" baseline="0" noProof="0">
                                <a:ln>
                                  <a:noFill/>
                                </a:ln>
                                <a:solidFill>
                                  <a:prstClr val="black"/>
                                </a:solidFill>
                                <a:effectLst/>
                                <a:uLnTx/>
                                <a:uFillTx/>
                                <a:latin typeface="Cambria Math" panose="02040503050406030204" pitchFamily="18" charset="0"/>
                              </a:rPr>
                            </m:ctrlPr>
                          </m:sSupPr>
                          <m:e>
                            <m:acc>
                              <m:accPr>
                                <m:chr m:val="̃"/>
                                <m:ctrlPr>
                                  <a:rPr kumimoji="0" lang="en-US" altLang="zh-TW" sz="2400" b="0" i="1" u="none" strike="noStrike" kern="0" cap="none" spc="0" normalizeH="0" baseline="0" noProof="0">
                                    <a:ln>
                                      <a:noFill/>
                                    </a:ln>
                                    <a:solidFill>
                                      <a:prstClr val="black"/>
                                    </a:solidFill>
                                    <a:effectLst/>
                                    <a:uLnTx/>
                                    <a:uFillTx/>
                                    <a:latin typeface="Cambria Math" panose="02040503050406030204" pitchFamily="18" charset="0"/>
                                  </a:rPr>
                                </m:ctrlPr>
                              </m:accPr>
                              <m:e>
                                <m:r>
                                  <a:rPr kumimoji="0" lang="en-US" altLang="zh-TW" sz="2400" b="0" i="1" u="none" strike="noStrike" kern="0" cap="none" spc="0" normalizeH="0" baseline="0" noProof="0">
                                    <a:ln>
                                      <a:noFill/>
                                    </a:ln>
                                    <a:solidFill>
                                      <a:prstClr val="black"/>
                                    </a:solidFill>
                                    <a:effectLst/>
                                    <a:uLnTx/>
                                    <a:uFillTx/>
                                    <a:latin typeface="Cambria Math" panose="02040503050406030204" pitchFamily="18" charset="0"/>
                                  </a:rPr>
                                  <m:t>𝑥</m:t>
                                </m:r>
                              </m:e>
                            </m:acc>
                          </m:e>
                          <m:sup>
                            <m:r>
                              <a:rPr kumimoji="0" lang="en-US" altLang="zh-TW" sz="2400" b="0" i="1" u="none" strike="noStrike" kern="0" cap="none" spc="0" normalizeH="0" baseline="0" noProof="0">
                                <a:ln>
                                  <a:noFill/>
                                </a:ln>
                                <a:solidFill>
                                  <a:prstClr val="black"/>
                                </a:solidFill>
                                <a:effectLst/>
                                <a:uLnTx/>
                                <a:uFillTx/>
                                <a:latin typeface="Cambria Math" panose="02040503050406030204" pitchFamily="18" charset="0"/>
                              </a:rPr>
                              <m:t>𝑚</m:t>
                            </m:r>
                          </m:sup>
                        </m:sSup>
                      </m:e>
                    </m:d>
                  </m:oMath>
                </a14:m>
                <a:r>
                  <a:rPr kumimoji="0" lang="en-US" altLang="zh-TW" sz="2400" b="0" i="0" u="none" strike="noStrike" kern="0" cap="none" spc="0" normalizeH="0" baseline="0" noProof="0" dirty="0">
                    <a:ln>
                      <a:noFill/>
                    </a:ln>
                    <a:solidFill>
                      <a:prstClr val="black"/>
                    </a:solidFill>
                    <a:effectLst/>
                    <a:uLnTx/>
                    <a:uFillTx/>
                    <a:latin typeface="Calibri" panose="020F0502020204030204"/>
                  </a:rPr>
                  <a:t>, </a:t>
                </a:r>
                <a14:m>
                  <m:oMath xmlns:m="http://schemas.openxmlformats.org/officeDocument/2006/math">
                    <m:sSup>
                      <m:sSupPr>
                        <m:ctrlPr>
                          <a:rPr kumimoji="0" lang="en-US" altLang="zh-TW" sz="2400" b="0" i="1" u="none" strike="noStrike" kern="0" cap="none" spc="0" normalizeH="0" baseline="0" noProof="0">
                            <a:ln>
                              <a:noFill/>
                            </a:ln>
                            <a:solidFill>
                              <a:prstClr val="black"/>
                            </a:solidFill>
                            <a:effectLst/>
                            <a:uLnTx/>
                            <a:uFillTx/>
                            <a:latin typeface="Cambria Math" panose="02040503050406030204" pitchFamily="18" charset="0"/>
                          </a:rPr>
                        </m:ctrlPr>
                      </m:sSupPr>
                      <m:e>
                        <m:acc>
                          <m:accPr>
                            <m:chr m:val="̃"/>
                            <m:ctrlPr>
                              <a:rPr kumimoji="0" lang="en-US" altLang="zh-TW" sz="2400" b="0" i="1" u="none" strike="noStrike" kern="0" cap="none" spc="0" normalizeH="0" baseline="0" noProof="0">
                                <a:ln>
                                  <a:noFill/>
                                </a:ln>
                                <a:solidFill>
                                  <a:prstClr val="black"/>
                                </a:solidFill>
                                <a:effectLst/>
                                <a:uLnTx/>
                                <a:uFillTx/>
                                <a:latin typeface="Cambria Math" panose="02040503050406030204" pitchFamily="18" charset="0"/>
                              </a:rPr>
                            </m:ctrlPr>
                          </m:accPr>
                          <m:e>
                            <m:r>
                              <a:rPr kumimoji="0" lang="en-US" altLang="zh-TW" sz="2400" b="0" i="1" u="none" strike="noStrike" kern="0" cap="none" spc="0" normalizeH="0" baseline="0" noProof="0">
                                <a:ln>
                                  <a:noFill/>
                                </a:ln>
                                <a:solidFill>
                                  <a:prstClr val="black"/>
                                </a:solidFill>
                                <a:effectLst/>
                                <a:uLnTx/>
                                <a:uFillTx/>
                                <a:latin typeface="Cambria Math" panose="02040503050406030204" pitchFamily="18" charset="0"/>
                              </a:rPr>
                              <m:t>𝑥</m:t>
                            </m:r>
                          </m:e>
                        </m:acc>
                      </m:e>
                      <m:sup>
                        <m:r>
                          <a:rPr kumimoji="0" lang="en-US" altLang="zh-TW" sz="2400" b="0" i="1" u="none" strike="noStrike" kern="0" cap="none" spc="0" normalizeH="0" baseline="0" noProof="0">
                            <a:ln>
                              <a:noFill/>
                            </a:ln>
                            <a:solidFill>
                              <a:prstClr val="black"/>
                            </a:solidFill>
                            <a:effectLst/>
                            <a:uLnTx/>
                            <a:uFillTx/>
                            <a:latin typeface="Cambria Math" panose="02040503050406030204" pitchFamily="18" charset="0"/>
                          </a:rPr>
                          <m:t>𝑖</m:t>
                        </m:r>
                      </m:sup>
                    </m:sSup>
                    <m:r>
                      <a:rPr kumimoji="0" lang="en-US" altLang="zh-TW" sz="2400" b="0" i="1" u="none" strike="noStrike" kern="0" cap="none" spc="0" normalizeH="0" baseline="0" noProof="0" smtClean="0">
                        <a:ln>
                          <a:noFill/>
                        </a:ln>
                        <a:solidFill>
                          <a:prstClr val="black"/>
                        </a:solidFill>
                        <a:effectLst/>
                        <a:uLnTx/>
                        <a:uFillTx/>
                        <a:latin typeface="Cambria Math" panose="02040503050406030204" pitchFamily="18" charset="0"/>
                      </a:rPr>
                      <m:t>=</m:t>
                    </m:r>
                    <m:r>
                      <a:rPr kumimoji="0" lang="en-US" altLang="zh-TW" sz="2400" b="0" i="1" u="none" strike="noStrike" kern="0" cap="none" spc="0" normalizeH="0" baseline="0" noProof="0" smtClean="0">
                        <a:ln>
                          <a:noFill/>
                        </a:ln>
                        <a:solidFill>
                          <a:prstClr val="black"/>
                        </a:solidFill>
                        <a:effectLst/>
                        <a:uLnTx/>
                        <a:uFillTx/>
                        <a:latin typeface="Cambria Math" panose="02040503050406030204" pitchFamily="18" charset="0"/>
                      </a:rPr>
                      <m:t>𝐺</m:t>
                    </m:r>
                    <m:d>
                      <m:dPr>
                        <m:ctrlPr>
                          <a:rPr kumimoji="0" lang="en-US" altLang="zh-TW" sz="2400" b="0" i="1" u="none" strike="noStrike" kern="0" cap="none" spc="0" normalizeH="0" baseline="0" noProof="0" smtClean="0">
                            <a:ln>
                              <a:noFill/>
                            </a:ln>
                            <a:solidFill>
                              <a:prstClr val="black"/>
                            </a:solidFill>
                            <a:effectLst/>
                            <a:uLnTx/>
                            <a:uFillTx/>
                            <a:latin typeface="Cambria Math" panose="02040503050406030204" pitchFamily="18" charset="0"/>
                          </a:rPr>
                        </m:ctrlPr>
                      </m:dPr>
                      <m:e>
                        <m:sSup>
                          <m:sSupPr>
                            <m:ctrlPr>
                              <a:rPr kumimoji="0" lang="en-US" altLang="zh-TW" sz="2400" b="0" i="1" u="none" strike="noStrike" kern="0" cap="none" spc="0" normalizeH="0" baseline="0" noProof="0">
                                <a:ln>
                                  <a:noFill/>
                                </a:ln>
                                <a:solidFill>
                                  <a:prstClr val="black"/>
                                </a:solidFill>
                                <a:effectLst/>
                                <a:uLnTx/>
                                <a:uFillTx/>
                                <a:latin typeface="Cambria Math" panose="02040503050406030204" pitchFamily="18" charset="0"/>
                              </a:rPr>
                            </m:ctrlPr>
                          </m:sSupPr>
                          <m:e>
                            <m:r>
                              <a:rPr kumimoji="0" lang="en-US" altLang="zh-TW" sz="2400" b="0" i="1" u="none" strike="noStrike" kern="0" cap="none" spc="0" normalizeH="0" baseline="0" noProof="0">
                                <a:ln>
                                  <a:noFill/>
                                </a:ln>
                                <a:solidFill>
                                  <a:prstClr val="black"/>
                                </a:solidFill>
                                <a:effectLst/>
                                <a:uLnTx/>
                                <a:uFillTx/>
                                <a:latin typeface="Cambria Math" panose="02040503050406030204" pitchFamily="18" charset="0"/>
                              </a:rPr>
                              <m:t>𝑧</m:t>
                            </m:r>
                          </m:e>
                          <m:sup>
                            <m:r>
                              <a:rPr kumimoji="0" lang="en-US" altLang="zh-TW" sz="2400" b="0" i="1" u="none" strike="noStrike" kern="0" cap="none" spc="0" normalizeH="0" baseline="0" noProof="0" smtClean="0">
                                <a:ln>
                                  <a:noFill/>
                                </a:ln>
                                <a:solidFill>
                                  <a:prstClr val="black"/>
                                </a:solidFill>
                                <a:effectLst/>
                                <a:uLnTx/>
                                <a:uFillTx/>
                                <a:latin typeface="Cambria Math" panose="02040503050406030204" pitchFamily="18" charset="0"/>
                              </a:rPr>
                              <m:t>𝑖</m:t>
                            </m:r>
                          </m:sup>
                        </m:sSup>
                      </m:e>
                    </m:d>
                  </m:oMath>
                </a14:m>
                <a:endParaRPr kumimoji="0" lang="en-US" altLang="zh-TW" sz="2400" b="0" i="0" u="none" strike="noStrike" kern="0" cap="none" spc="0" normalizeH="0" baseline="0" noProof="0" dirty="0">
                  <a:ln>
                    <a:noFill/>
                  </a:ln>
                  <a:solidFill>
                    <a:prstClr val="black"/>
                  </a:solidFill>
                  <a:effectLst/>
                  <a:uLnTx/>
                  <a:uFillTx/>
                  <a:latin typeface="Calibri" panose="020F0502020204030204"/>
                </a:endParaRPr>
              </a:p>
              <a:p>
                <a:pPr marL="685800" marR="0" lvl="1" indent="-228600" defTabSz="91440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altLang="zh-TW" sz="2400" b="0" i="0" u="none" strike="noStrike" kern="0" cap="none" spc="0" normalizeH="0" baseline="0" noProof="0" dirty="0">
                    <a:ln>
                      <a:noFill/>
                    </a:ln>
                    <a:solidFill>
                      <a:prstClr val="black"/>
                    </a:solidFill>
                    <a:effectLst/>
                    <a:uLnTx/>
                    <a:uFillTx/>
                    <a:latin typeface="Calibri" panose="020F0502020204030204"/>
                  </a:rPr>
                  <a:t>Update discriminator parameters </a:t>
                </a:r>
                <a14:m>
                  <m:oMath xmlns:m="http://schemas.openxmlformats.org/officeDocument/2006/math">
                    <m:sSub>
                      <m:sSubPr>
                        <m:ctrlPr>
                          <a:rPr kumimoji="0" lang="en-US" altLang="zh-TW" sz="2400" b="0" i="1" u="none" strike="noStrike" kern="0" cap="none" spc="0" normalizeH="0" baseline="0" noProof="0" smtClean="0">
                            <a:ln>
                              <a:noFill/>
                            </a:ln>
                            <a:solidFill>
                              <a:prstClr val="black"/>
                            </a:solidFill>
                            <a:effectLst/>
                            <a:uLnTx/>
                            <a:uFillTx/>
                            <a:latin typeface="Cambria Math" panose="02040503050406030204" pitchFamily="18" charset="0"/>
                          </a:rPr>
                        </m:ctrlPr>
                      </m:sSubPr>
                      <m:e>
                        <m:r>
                          <a:rPr kumimoji="0" lang="zh-TW" altLang="en-US" sz="2400" b="0" i="1" u="none" strike="noStrike" kern="0" cap="none" spc="0" normalizeH="0" baseline="0" noProof="0" smtClean="0">
                            <a:ln>
                              <a:noFill/>
                            </a:ln>
                            <a:solidFill>
                              <a:prstClr val="black"/>
                            </a:solidFill>
                            <a:effectLst/>
                            <a:uLnTx/>
                            <a:uFillTx/>
                            <a:latin typeface="Cambria Math" panose="02040503050406030204" pitchFamily="18" charset="0"/>
                          </a:rPr>
                          <m:t>𝜃</m:t>
                        </m:r>
                      </m:e>
                      <m:sub>
                        <m:r>
                          <a:rPr kumimoji="0" lang="en-US" altLang="zh-TW" sz="2400" b="0" i="1" u="none" strike="noStrike" kern="0" cap="none" spc="0" normalizeH="0" baseline="0" noProof="0" smtClean="0">
                            <a:ln>
                              <a:noFill/>
                            </a:ln>
                            <a:solidFill>
                              <a:prstClr val="black"/>
                            </a:solidFill>
                            <a:effectLst/>
                            <a:uLnTx/>
                            <a:uFillTx/>
                            <a:latin typeface="Cambria Math" panose="02040503050406030204" pitchFamily="18" charset="0"/>
                          </a:rPr>
                          <m:t>𝑑</m:t>
                        </m:r>
                      </m:sub>
                    </m:sSub>
                  </m:oMath>
                </a14:m>
                <a:r>
                  <a:rPr kumimoji="0" lang="en-US" altLang="zh-TW" sz="2400" b="0" i="0" u="none" strike="noStrike" kern="0" cap="none" spc="0" normalizeH="0" baseline="0" noProof="0" dirty="0">
                    <a:ln>
                      <a:noFill/>
                    </a:ln>
                    <a:solidFill>
                      <a:prstClr val="black"/>
                    </a:solidFill>
                    <a:effectLst/>
                    <a:uLnTx/>
                    <a:uFillTx/>
                    <a:latin typeface="Calibri" panose="020F0502020204030204"/>
                  </a:rPr>
                  <a:t> to maximize </a:t>
                </a:r>
              </a:p>
              <a:p>
                <a:pPr marL="1143000" marR="0" lvl="2" indent="-228600" defTabSz="914400" eaLnBrk="1" fontAlgn="auto" latinLnBrk="0" hangingPunct="1">
                  <a:lnSpc>
                    <a:spcPct val="90000"/>
                  </a:lnSpc>
                  <a:spcBef>
                    <a:spcPts val="500"/>
                  </a:spcBef>
                  <a:spcAft>
                    <a:spcPts val="0"/>
                  </a:spcAft>
                  <a:buClrTx/>
                  <a:buSzTx/>
                  <a:buFont typeface="Arial" panose="020B0604020202020204" pitchFamily="34" charset="0"/>
                  <a:buChar char="•"/>
                  <a:tabLst/>
                  <a:defRPr/>
                </a:pPr>
                <a14:m>
                  <m:oMath xmlns:m="http://schemas.openxmlformats.org/officeDocument/2006/math">
                    <m:acc>
                      <m:accPr>
                        <m:chr m:val="̃"/>
                        <m:ctrlPr>
                          <a:rPr kumimoji="0" lang="en-US" altLang="zh-TW" sz="2400" b="0" i="1" u="none" strike="noStrike" kern="0" cap="none" spc="0" normalizeH="0" baseline="0" noProof="0">
                            <a:ln>
                              <a:noFill/>
                            </a:ln>
                            <a:solidFill>
                              <a:prstClr val="black"/>
                            </a:solidFill>
                            <a:effectLst/>
                            <a:uLnTx/>
                            <a:uFillTx/>
                            <a:latin typeface="Cambria Math" panose="02040503050406030204" pitchFamily="18" charset="0"/>
                          </a:rPr>
                        </m:ctrlPr>
                      </m:accPr>
                      <m:e>
                        <m:r>
                          <a:rPr kumimoji="0" lang="en-US" altLang="zh-TW" sz="2400" b="0" i="1" u="none" strike="noStrike" kern="0" cap="none" spc="0" normalizeH="0" baseline="0" noProof="0">
                            <a:ln>
                              <a:noFill/>
                            </a:ln>
                            <a:solidFill>
                              <a:prstClr val="black"/>
                            </a:solidFill>
                            <a:effectLst/>
                            <a:uLnTx/>
                            <a:uFillTx/>
                            <a:latin typeface="Cambria Math" panose="02040503050406030204" pitchFamily="18" charset="0"/>
                          </a:rPr>
                          <m:t>𝑉</m:t>
                        </m:r>
                      </m:e>
                    </m:acc>
                    <m:r>
                      <a:rPr kumimoji="0" lang="en-US" altLang="zh-TW" sz="2400" b="0" i="1" u="none" strike="noStrike" kern="0" cap="none" spc="0" normalizeH="0" baseline="0" noProof="0" smtClean="0">
                        <a:ln>
                          <a:noFill/>
                        </a:ln>
                        <a:solidFill>
                          <a:prstClr val="black"/>
                        </a:solidFill>
                        <a:effectLst/>
                        <a:uLnTx/>
                        <a:uFillTx/>
                        <a:latin typeface="Cambria Math" panose="02040503050406030204" pitchFamily="18" charset="0"/>
                      </a:rPr>
                      <m:t>=</m:t>
                    </m:r>
                    <m:f>
                      <m:fPr>
                        <m:ctrlPr>
                          <a:rPr kumimoji="0" lang="en-US" altLang="zh-TW" sz="2400" b="0" i="1" u="none" strike="noStrike" kern="0" cap="none" spc="0" normalizeH="0" baseline="0" noProof="0">
                            <a:ln>
                              <a:noFill/>
                            </a:ln>
                            <a:solidFill>
                              <a:prstClr val="black"/>
                            </a:solidFill>
                            <a:effectLst/>
                            <a:uLnTx/>
                            <a:uFillTx/>
                            <a:latin typeface="Cambria Math" panose="02040503050406030204" pitchFamily="18" charset="0"/>
                          </a:rPr>
                        </m:ctrlPr>
                      </m:fPr>
                      <m:num>
                        <m:r>
                          <a:rPr kumimoji="0" lang="en-US" altLang="zh-TW" sz="2400" b="0" i="1" u="none" strike="noStrike" kern="0" cap="none" spc="0" normalizeH="0" baseline="0" noProof="0">
                            <a:ln>
                              <a:noFill/>
                            </a:ln>
                            <a:solidFill>
                              <a:prstClr val="black"/>
                            </a:solidFill>
                            <a:effectLst/>
                            <a:uLnTx/>
                            <a:uFillTx/>
                            <a:latin typeface="Cambria Math" panose="02040503050406030204" pitchFamily="18" charset="0"/>
                          </a:rPr>
                          <m:t>1</m:t>
                        </m:r>
                      </m:num>
                      <m:den>
                        <m:r>
                          <a:rPr kumimoji="0" lang="en-US" altLang="zh-TW" sz="2400" b="0" i="1" u="none" strike="noStrike" kern="0" cap="none" spc="0" normalizeH="0" baseline="0" noProof="0">
                            <a:ln>
                              <a:noFill/>
                            </a:ln>
                            <a:solidFill>
                              <a:prstClr val="black"/>
                            </a:solidFill>
                            <a:effectLst/>
                            <a:uLnTx/>
                            <a:uFillTx/>
                            <a:latin typeface="Cambria Math" panose="02040503050406030204" pitchFamily="18" charset="0"/>
                          </a:rPr>
                          <m:t>𝑚</m:t>
                        </m:r>
                      </m:den>
                    </m:f>
                    <m:nary>
                      <m:naryPr>
                        <m:chr m:val="∑"/>
                        <m:ctrlPr>
                          <a:rPr kumimoji="0" lang="en-US" altLang="zh-TW" sz="2400" b="0" i="1" u="none" strike="noStrike" kern="0" cap="none" spc="0" normalizeH="0" baseline="0" noProof="0">
                            <a:ln>
                              <a:noFill/>
                            </a:ln>
                            <a:solidFill>
                              <a:prstClr val="black"/>
                            </a:solidFill>
                            <a:effectLst/>
                            <a:uLnTx/>
                            <a:uFillTx/>
                            <a:latin typeface="Cambria Math" panose="02040503050406030204" pitchFamily="18" charset="0"/>
                          </a:rPr>
                        </m:ctrlPr>
                      </m:naryPr>
                      <m:sub>
                        <m:r>
                          <m:rPr>
                            <m:brk m:alnAt="23"/>
                          </m:rPr>
                          <a:rPr kumimoji="0" lang="en-US" altLang="zh-TW" sz="2400" b="0" i="1" u="none" strike="noStrike" kern="0" cap="none" spc="0" normalizeH="0" baseline="0" noProof="0">
                            <a:ln>
                              <a:noFill/>
                            </a:ln>
                            <a:solidFill>
                              <a:prstClr val="black"/>
                            </a:solidFill>
                            <a:effectLst/>
                            <a:uLnTx/>
                            <a:uFillTx/>
                            <a:latin typeface="Cambria Math" panose="02040503050406030204" pitchFamily="18" charset="0"/>
                          </a:rPr>
                          <m:t>𝑖</m:t>
                        </m:r>
                        <m:r>
                          <a:rPr kumimoji="0" lang="en-US" altLang="zh-TW" sz="2400" b="0" i="1" u="none" strike="noStrike" kern="0" cap="none" spc="0" normalizeH="0" baseline="0" noProof="0">
                            <a:ln>
                              <a:noFill/>
                            </a:ln>
                            <a:solidFill>
                              <a:prstClr val="black"/>
                            </a:solidFill>
                            <a:effectLst/>
                            <a:uLnTx/>
                            <a:uFillTx/>
                            <a:latin typeface="Cambria Math" panose="02040503050406030204" pitchFamily="18" charset="0"/>
                          </a:rPr>
                          <m:t>=1</m:t>
                        </m:r>
                      </m:sub>
                      <m:sup>
                        <m:r>
                          <a:rPr kumimoji="0" lang="en-US" altLang="zh-TW" sz="2400" b="0" i="1" u="none" strike="noStrike" kern="0" cap="none" spc="0" normalizeH="0" baseline="0" noProof="0">
                            <a:ln>
                              <a:noFill/>
                            </a:ln>
                            <a:solidFill>
                              <a:prstClr val="black"/>
                            </a:solidFill>
                            <a:effectLst/>
                            <a:uLnTx/>
                            <a:uFillTx/>
                            <a:latin typeface="Cambria Math" panose="02040503050406030204" pitchFamily="18" charset="0"/>
                          </a:rPr>
                          <m:t>𝑚</m:t>
                        </m:r>
                      </m:sup>
                      <m:e>
                        <m:r>
                          <a:rPr kumimoji="0" lang="en-US" altLang="zh-TW" sz="2400" b="0" i="1" u="none" strike="noStrike" kern="0" cap="none" spc="0" normalizeH="0" baseline="0" noProof="0">
                            <a:ln>
                              <a:noFill/>
                            </a:ln>
                            <a:solidFill>
                              <a:prstClr val="black"/>
                            </a:solidFill>
                            <a:effectLst/>
                            <a:uLnTx/>
                            <a:uFillTx/>
                            <a:latin typeface="Cambria Math" panose="02040503050406030204" pitchFamily="18" charset="0"/>
                          </a:rPr>
                          <m:t>𝑙𝑜𝑔𝐷</m:t>
                        </m:r>
                        <m:d>
                          <m:dPr>
                            <m:ctrlPr>
                              <a:rPr kumimoji="0" lang="en-US" altLang="zh-TW" sz="2400" b="0" i="1" u="none" strike="noStrike" kern="0" cap="none" spc="0" normalizeH="0" baseline="0" noProof="0">
                                <a:ln>
                                  <a:noFill/>
                                </a:ln>
                                <a:solidFill>
                                  <a:prstClr val="black"/>
                                </a:solidFill>
                                <a:effectLst/>
                                <a:uLnTx/>
                                <a:uFillTx/>
                                <a:latin typeface="Cambria Math" panose="02040503050406030204" pitchFamily="18" charset="0"/>
                              </a:rPr>
                            </m:ctrlPr>
                          </m:dPr>
                          <m:e>
                            <m:sSup>
                              <m:sSupPr>
                                <m:ctrlPr>
                                  <a:rPr kumimoji="0" lang="en-US" altLang="zh-TW" sz="2400" b="0" i="1" u="none" strike="noStrike" kern="0" cap="none" spc="0" normalizeH="0" baseline="0" noProof="0">
                                    <a:ln>
                                      <a:noFill/>
                                    </a:ln>
                                    <a:solidFill>
                                      <a:prstClr val="black"/>
                                    </a:solidFill>
                                    <a:effectLst/>
                                    <a:uLnTx/>
                                    <a:uFillTx/>
                                    <a:latin typeface="Cambria Math" panose="02040503050406030204" pitchFamily="18" charset="0"/>
                                  </a:rPr>
                                </m:ctrlPr>
                              </m:sSupPr>
                              <m:e>
                                <m:r>
                                  <a:rPr kumimoji="0" lang="en-US" altLang="zh-TW" sz="2400" b="0" i="1" u="none" strike="noStrike" kern="0" cap="none" spc="0" normalizeH="0" baseline="0" noProof="0">
                                    <a:ln>
                                      <a:noFill/>
                                    </a:ln>
                                    <a:solidFill>
                                      <a:prstClr val="black"/>
                                    </a:solidFill>
                                    <a:effectLst/>
                                    <a:uLnTx/>
                                    <a:uFillTx/>
                                    <a:latin typeface="Cambria Math" panose="02040503050406030204" pitchFamily="18" charset="0"/>
                                  </a:rPr>
                                  <m:t>𝑥</m:t>
                                </m:r>
                              </m:e>
                              <m:sup>
                                <m:r>
                                  <a:rPr kumimoji="0" lang="en-US" altLang="zh-TW" sz="2400" b="0" i="1" u="none" strike="noStrike" kern="0" cap="none" spc="0" normalizeH="0" baseline="0" noProof="0">
                                    <a:ln>
                                      <a:noFill/>
                                    </a:ln>
                                    <a:solidFill>
                                      <a:prstClr val="black"/>
                                    </a:solidFill>
                                    <a:effectLst/>
                                    <a:uLnTx/>
                                    <a:uFillTx/>
                                    <a:latin typeface="Cambria Math" panose="02040503050406030204" pitchFamily="18" charset="0"/>
                                  </a:rPr>
                                  <m:t>𝑖</m:t>
                                </m:r>
                              </m:sup>
                            </m:sSup>
                          </m:e>
                        </m:d>
                      </m:e>
                    </m:nary>
                    <m:r>
                      <a:rPr kumimoji="0" lang="en-US" altLang="zh-TW" sz="2400" b="0" i="1" u="none" strike="noStrike" kern="0" cap="none" spc="0" normalizeH="0" baseline="0" noProof="0">
                        <a:ln>
                          <a:noFill/>
                        </a:ln>
                        <a:solidFill>
                          <a:prstClr val="black"/>
                        </a:solidFill>
                        <a:effectLst/>
                        <a:uLnTx/>
                        <a:uFillTx/>
                        <a:latin typeface="Cambria Math" panose="02040503050406030204" pitchFamily="18" charset="0"/>
                      </a:rPr>
                      <m:t>+</m:t>
                    </m:r>
                    <m:f>
                      <m:fPr>
                        <m:ctrlPr>
                          <a:rPr kumimoji="0" lang="en-US" altLang="zh-TW" sz="2400" b="0" i="1" u="none" strike="noStrike" kern="0" cap="none" spc="0" normalizeH="0" baseline="0" noProof="0">
                            <a:ln>
                              <a:noFill/>
                            </a:ln>
                            <a:solidFill>
                              <a:prstClr val="black"/>
                            </a:solidFill>
                            <a:effectLst/>
                            <a:uLnTx/>
                            <a:uFillTx/>
                            <a:latin typeface="Cambria Math" panose="02040503050406030204" pitchFamily="18" charset="0"/>
                          </a:rPr>
                        </m:ctrlPr>
                      </m:fPr>
                      <m:num>
                        <m:r>
                          <a:rPr kumimoji="0" lang="en-US" altLang="zh-TW" sz="2400" b="0" i="1" u="none" strike="noStrike" kern="0" cap="none" spc="0" normalizeH="0" baseline="0" noProof="0">
                            <a:ln>
                              <a:noFill/>
                            </a:ln>
                            <a:solidFill>
                              <a:prstClr val="black"/>
                            </a:solidFill>
                            <a:effectLst/>
                            <a:uLnTx/>
                            <a:uFillTx/>
                            <a:latin typeface="Cambria Math" panose="02040503050406030204" pitchFamily="18" charset="0"/>
                          </a:rPr>
                          <m:t>1</m:t>
                        </m:r>
                      </m:num>
                      <m:den>
                        <m:r>
                          <a:rPr kumimoji="0" lang="en-US" altLang="zh-TW" sz="2400" b="0" i="1" u="none" strike="noStrike" kern="0" cap="none" spc="0" normalizeH="0" baseline="0" noProof="0">
                            <a:ln>
                              <a:noFill/>
                            </a:ln>
                            <a:solidFill>
                              <a:prstClr val="black"/>
                            </a:solidFill>
                            <a:effectLst/>
                            <a:uLnTx/>
                            <a:uFillTx/>
                            <a:latin typeface="Cambria Math" panose="02040503050406030204" pitchFamily="18" charset="0"/>
                          </a:rPr>
                          <m:t>𝑚</m:t>
                        </m:r>
                      </m:den>
                    </m:f>
                    <m:nary>
                      <m:naryPr>
                        <m:chr m:val="∑"/>
                        <m:ctrlPr>
                          <a:rPr kumimoji="0" lang="en-US" altLang="zh-TW" sz="2400" b="0" i="1" u="none" strike="noStrike" kern="0" cap="none" spc="0" normalizeH="0" baseline="0" noProof="0">
                            <a:ln>
                              <a:noFill/>
                            </a:ln>
                            <a:solidFill>
                              <a:prstClr val="black"/>
                            </a:solidFill>
                            <a:effectLst/>
                            <a:uLnTx/>
                            <a:uFillTx/>
                            <a:latin typeface="Cambria Math" panose="02040503050406030204" pitchFamily="18" charset="0"/>
                          </a:rPr>
                        </m:ctrlPr>
                      </m:naryPr>
                      <m:sub>
                        <m:r>
                          <m:rPr>
                            <m:brk m:alnAt="23"/>
                          </m:rPr>
                          <a:rPr kumimoji="0" lang="en-US" altLang="zh-TW" sz="2400" b="0" i="1" u="none" strike="noStrike" kern="0" cap="none" spc="0" normalizeH="0" baseline="0" noProof="0">
                            <a:ln>
                              <a:noFill/>
                            </a:ln>
                            <a:solidFill>
                              <a:prstClr val="black"/>
                            </a:solidFill>
                            <a:effectLst/>
                            <a:uLnTx/>
                            <a:uFillTx/>
                            <a:latin typeface="Cambria Math" panose="02040503050406030204" pitchFamily="18" charset="0"/>
                          </a:rPr>
                          <m:t>𝑖</m:t>
                        </m:r>
                        <m:r>
                          <a:rPr kumimoji="0" lang="en-US" altLang="zh-TW" sz="2400" b="0" i="1" u="none" strike="noStrike" kern="0" cap="none" spc="0" normalizeH="0" baseline="0" noProof="0">
                            <a:ln>
                              <a:noFill/>
                            </a:ln>
                            <a:solidFill>
                              <a:prstClr val="black"/>
                            </a:solidFill>
                            <a:effectLst/>
                            <a:uLnTx/>
                            <a:uFillTx/>
                            <a:latin typeface="Cambria Math" panose="02040503050406030204" pitchFamily="18" charset="0"/>
                          </a:rPr>
                          <m:t>=1</m:t>
                        </m:r>
                      </m:sub>
                      <m:sup>
                        <m:r>
                          <a:rPr kumimoji="0" lang="en-US" altLang="zh-TW" sz="2400" b="0" i="1" u="none" strike="noStrike" kern="0" cap="none" spc="0" normalizeH="0" baseline="0" noProof="0">
                            <a:ln>
                              <a:noFill/>
                            </a:ln>
                            <a:solidFill>
                              <a:prstClr val="black"/>
                            </a:solidFill>
                            <a:effectLst/>
                            <a:uLnTx/>
                            <a:uFillTx/>
                            <a:latin typeface="Cambria Math" panose="02040503050406030204" pitchFamily="18" charset="0"/>
                          </a:rPr>
                          <m:t>𝑚</m:t>
                        </m:r>
                      </m:sup>
                      <m:e>
                        <m:r>
                          <a:rPr kumimoji="0" lang="en-US" altLang="zh-TW" sz="2400" b="0" i="1" u="none" strike="noStrike" kern="0" cap="none" spc="0" normalizeH="0" baseline="0" noProof="0">
                            <a:ln>
                              <a:noFill/>
                            </a:ln>
                            <a:solidFill>
                              <a:prstClr val="black"/>
                            </a:solidFill>
                            <a:effectLst/>
                            <a:uLnTx/>
                            <a:uFillTx/>
                            <a:latin typeface="Cambria Math" panose="02040503050406030204" pitchFamily="18" charset="0"/>
                          </a:rPr>
                          <m:t>𝑙𝑜𝑔</m:t>
                        </m:r>
                        <m:d>
                          <m:dPr>
                            <m:ctrlPr>
                              <a:rPr kumimoji="0" lang="en-US" altLang="zh-TW" sz="2400" b="0" i="1" u="none" strike="noStrike" kern="0" cap="none" spc="0" normalizeH="0" baseline="0" noProof="0">
                                <a:ln>
                                  <a:noFill/>
                                </a:ln>
                                <a:solidFill>
                                  <a:prstClr val="black"/>
                                </a:solidFill>
                                <a:effectLst/>
                                <a:uLnTx/>
                                <a:uFillTx/>
                                <a:latin typeface="Cambria Math" panose="02040503050406030204" pitchFamily="18" charset="0"/>
                              </a:rPr>
                            </m:ctrlPr>
                          </m:dPr>
                          <m:e>
                            <m:r>
                              <a:rPr kumimoji="0" lang="en-US" altLang="zh-TW" sz="2400" b="0" i="1" u="none" strike="noStrike" kern="0" cap="none" spc="0" normalizeH="0" baseline="0" noProof="0">
                                <a:ln>
                                  <a:noFill/>
                                </a:ln>
                                <a:solidFill>
                                  <a:prstClr val="black"/>
                                </a:solidFill>
                                <a:effectLst/>
                                <a:uLnTx/>
                                <a:uFillTx/>
                                <a:latin typeface="Cambria Math" panose="02040503050406030204" pitchFamily="18" charset="0"/>
                              </a:rPr>
                              <m:t>1−</m:t>
                            </m:r>
                            <m:r>
                              <a:rPr kumimoji="0" lang="en-US" altLang="zh-TW" sz="2400" b="0" i="1" u="none" strike="noStrike" kern="0" cap="none" spc="0" normalizeH="0" baseline="0" noProof="0">
                                <a:ln>
                                  <a:noFill/>
                                </a:ln>
                                <a:solidFill>
                                  <a:prstClr val="black"/>
                                </a:solidFill>
                                <a:effectLst/>
                                <a:uLnTx/>
                                <a:uFillTx/>
                                <a:latin typeface="Cambria Math" panose="02040503050406030204" pitchFamily="18" charset="0"/>
                              </a:rPr>
                              <m:t>𝐷</m:t>
                            </m:r>
                            <m:d>
                              <m:dPr>
                                <m:ctrlPr>
                                  <a:rPr kumimoji="0" lang="en-US" altLang="zh-TW" sz="2400" b="0" i="1" u="none" strike="noStrike" kern="0" cap="none" spc="0" normalizeH="0" baseline="0" noProof="0">
                                    <a:ln>
                                      <a:noFill/>
                                    </a:ln>
                                    <a:solidFill>
                                      <a:prstClr val="black"/>
                                    </a:solidFill>
                                    <a:effectLst/>
                                    <a:uLnTx/>
                                    <a:uFillTx/>
                                    <a:latin typeface="Cambria Math" panose="02040503050406030204" pitchFamily="18" charset="0"/>
                                  </a:rPr>
                                </m:ctrlPr>
                              </m:dPr>
                              <m:e>
                                <m:sSup>
                                  <m:sSupPr>
                                    <m:ctrlPr>
                                      <a:rPr kumimoji="0" lang="en-US" altLang="zh-TW" sz="2400" b="0" i="1" u="none" strike="noStrike" kern="0" cap="none" spc="0" normalizeH="0" baseline="0" noProof="0">
                                        <a:ln>
                                          <a:noFill/>
                                        </a:ln>
                                        <a:solidFill>
                                          <a:prstClr val="black"/>
                                        </a:solidFill>
                                        <a:effectLst/>
                                        <a:uLnTx/>
                                        <a:uFillTx/>
                                        <a:latin typeface="Cambria Math" panose="02040503050406030204" pitchFamily="18" charset="0"/>
                                      </a:rPr>
                                    </m:ctrlPr>
                                  </m:sSupPr>
                                  <m:e>
                                    <m:acc>
                                      <m:accPr>
                                        <m:chr m:val="̃"/>
                                        <m:ctrlPr>
                                          <a:rPr kumimoji="0" lang="en-US" altLang="zh-TW" sz="2400" b="0" i="1" u="none" strike="noStrike" kern="0" cap="none" spc="0" normalizeH="0" baseline="0" noProof="0">
                                            <a:ln>
                                              <a:noFill/>
                                            </a:ln>
                                            <a:solidFill>
                                              <a:prstClr val="black"/>
                                            </a:solidFill>
                                            <a:effectLst/>
                                            <a:uLnTx/>
                                            <a:uFillTx/>
                                            <a:latin typeface="Cambria Math" panose="02040503050406030204" pitchFamily="18" charset="0"/>
                                          </a:rPr>
                                        </m:ctrlPr>
                                      </m:accPr>
                                      <m:e>
                                        <m:r>
                                          <a:rPr kumimoji="0" lang="en-US" altLang="zh-TW" sz="2400" b="0" i="1" u="none" strike="noStrike" kern="0" cap="none" spc="0" normalizeH="0" baseline="0" noProof="0">
                                            <a:ln>
                                              <a:noFill/>
                                            </a:ln>
                                            <a:solidFill>
                                              <a:prstClr val="black"/>
                                            </a:solidFill>
                                            <a:effectLst/>
                                            <a:uLnTx/>
                                            <a:uFillTx/>
                                            <a:latin typeface="Cambria Math" panose="02040503050406030204" pitchFamily="18" charset="0"/>
                                          </a:rPr>
                                          <m:t>𝑥</m:t>
                                        </m:r>
                                      </m:e>
                                    </m:acc>
                                  </m:e>
                                  <m:sup>
                                    <m:r>
                                      <a:rPr kumimoji="0" lang="en-US" altLang="zh-TW" sz="2400" b="0" i="1" u="none" strike="noStrike" kern="0" cap="none" spc="0" normalizeH="0" baseline="0" noProof="0">
                                        <a:ln>
                                          <a:noFill/>
                                        </a:ln>
                                        <a:solidFill>
                                          <a:prstClr val="black"/>
                                        </a:solidFill>
                                        <a:effectLst/>
                                        <a:uLnTx/>
                                        <a:uFillTx/>
                                        <a:latin typeface="Cambria Math" panose="02040503050406030204" pitchFamily="18" charset="0"/>
                                      </a:rPr>
                                      <m:t>𝑖</m:t>
                                    </m:r>
                                  </m:sup>
                                </m:sSup>
                              </m:e>
                            </m:d>
                          </m:e>
                        </m:d>
                      </m:e>
                    </m:nary>
                  </m:oMath>
                </a14:m>
                <a:endParaRPr kumimoji="0" lang="en-US" altLang="zh-TW" sz="2400" b="0" i="0" u="none" strike="noStrike" kern="0" cap="none" spc="0" normalizeH="0" baseline="0" noProof="0" dirty="0">
                  <a:ln>
                    <a:noFill/>
                  </a:ln>
                  <a:solidFill>
                    <a:prstClr val="black"/>
                  </a:solidFill>
                  <a:effectLst/>
                  <a:uLnTx/>
                  <a:uFillTx/>
                  <a:latin typeface="Calibri" panose="020F0502020204030204"/>
                </a:endParaRPr>
              </a:p>
              <a:p>
                <a:pPr marL="1143000" marR="0" lvl="2" indent="-228600" defTabSz="914400" eaLnBrk="1" fontAlgn="auto" latinLnBrk="0" hangingPunct="1">
                  <a:lnSpc>
                    <a:spcPct val="90000"/>
                  </a:lnSpc>
                  <a:spcBef>
                    <a:spcPts val="500"/>
                  </a:spcBef>
                  <a:spcAft>
                    <a:spcPts val="0"/>
                  </a:spcAft>
                  <a:buClrTx/>
                  <a:buSzTx/>
                  <a:buFont typeface="Arial" panose="020B0604020202020204" pitchFamily="34" charset="0"/>
                  <a:buChar char="•"/>
                  <a:tabLst/>
                  <a:defRPr/>
                </a:pPr>
                <a14:m>
                  <m:oMath xmlns:m="http://schemas.openxmlformats.org/officeDocument/2006/math">
                    <m:sSub>
                      <m:sSubPr>
                        <m:ctrlPr>
                          <a:rPr kumimoji="0" lang="en-US" altLang="zh-TW" sz="2400" b="0" i="1" u="none" strike="noStrike" kern="0" cap="none" spc="0" normalizeH="0" baseline="0" noProof="0">
                            <a:ln>
                              <a:noFill/>
                            </a:ln>
                            <a:solidFill>
                              <a:prstClr val="black"/>
                            </a:solidFill>
                            <a:effectLst/>
                            <a:uLnTx/>
                            <a:uFillTx/>
                            <a:latin typeface="Cambria Math" panose="02040503050406030204" pitchFamily="18" charset="0"/>
                          </a:rPr>
                        </m:ctrlPr>
                      </m:sSubPr>
                      <m:e>
                        <m:r>
                          <a:rPr kumimoji="0" lang="zh-TW" altLang="en-US" sz="2400" b="0" i="1" u="none" strike="noStrike" kern="0" cap="none" spc="0" normalizeH="0" baseline="0" noProof="0">
                            <a:ln>
                              <a:noFill/>
                            </a:ln>
                            <a:solidFill>
                              <a:prstClr val="black"/>
                            </a:solidFill>
                            <a:effectLst/>
                            <a:uLnTx/>
                            <a:uFillTx/>
                            <a:latin typeface="Cambria Math" panose="02040503050406030204" pitchFamily="18" charset="0"/>
                          </a:rPr>
                          <m:t>𝜃</m:t>
                        </m:r>
                      </m:e>
                      <m:sub>
                        <m:r>
                          <a:rPr kumimoji="0" lang="en-US" altLang="zh-TW" sz="2400" b="0" i="1" u="none" strike="noStrike" kern="0" cap="none" spc="0" normalizeH="0" baseline="0" noProof="0">
                            <a:ln>
                              <a:noFill/>
                            </a:ln>
                            <a:solidFill>
                              <a:prstClr val="black"/>
                            </a:solidFill>
                            <a:effectLst/>
                            <a:uLnTx/>
                            <a:uFillTx/>
                            <a:latin typeface="Cambria Math" panose="02040503050406030204" pitchFamily="18" charset="0"/>
                          </a:rPr>
                          <m:t>𝑑</m:t>
                        </m:r>
                      </m:sub>
                    </m:sSub>
                    <m:r>
                      <a:rPr kumimoji="0" lang="en-US" altLang="zh-TW" sz="2400" b="0" i="1"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m:t>
                    </m:r>
                    <m:sSub>
                      <m:sSubPr>
                        <m:ctrlPr>
                          <a:rPr kumimoji="0" lang="en-US" altLang="zh-TW" sz="2400" b="0" i="1" u="none" strike="noStrike" kern="0" cap="none" spc="0" normalizeH="0" baseline="0" noProof="0">
                            <a:ln>
                              <a:noFill/>
                            </a:ln>
                            <a:solidFill>
                              <a:prstClr val="black"/>
                            </a:solidFill>
                            <a:effectLst/>
                            <a:uLnTx/>
                            <a:uFillTx/>
                            <a:latin typeface="Cambria Math" panose="02040503050406030204" pitchFamily="18" charset="0"/>
                          </a:rPr>
                        </m:ctrlPr>
                      </m:sSubPr>
                      <m:e>
                        <m:r>
                          <a:rPr kumimoji="0" lang="zh-TW" altLang="en-US" sz="2400" b="0" i="1" u="none" strike="noStrike" kern="0" cap="none" spc="0" normalizeH="0" baseline="0" noProof="0">
                            <a:ln>
                              <a:noFill/>
                            </a:ln>
                            <a:solidFill>
                              <a:prstClr val="black"/>
                            </a:solidFill>
                            <a:effectLst/>
                            <a:uLnTx/>
                            <a:uFillTx/>
                            <a:latin typeface="Cambria Math" panose="02040503050406030204" pitchFamily="18" charset="0"/>
                          </a:rPr>
                          <m:t>𝜃</m:t>
                        </m:r>
                      </m:e>
                      <m:sub>
                        <m:r>
                          <a:rPr kumimoji="0" lang="en-US" altLang="zh-TW" sz="2400" b="0" i="1" u="none" strike="noStrike" kern="0" cap="none" spc="0" normalizeH="0" baseline="0" noProof="0">
                            <a:ln>
                              <a:noFill/>
                            </a:ln>
                            <a:solidFill>
                              <a:prstClr val="black"/>
                            </a:solidFill>
                            <a:effectLst/>
                            <a:uLnTx/>
                            <a:uFillTx/>
                            <a:latin typeface="Cambria Math" panose="02040503050406030204" pitchFamily="18" charset="0"/>
                          </a:rPr>
                          <m:t>𝑑</m:t>
                        </m:r>
                      </m:sub>
                    </m:sSub>
                    <m:r>
                      <a:rPr kumimoji="0" lang="en-US" altLang="zh-TW" sz="2400" b="0" i="1" u="none" strike="noStrike" kern="0" cap="none" spc="0" normalizeH="0" baseline="0" noProof="0" smtClean="0">
                        <a:ln>
                          <a:noFill/>
                        </a:ln>
                        <a:solidFill>
                          <a:prstClr val="black"/>
                        </a:solidFill>
                        <a:effectLst/>
                        <a:uLnTx/>
                        <a:uFillTx/>
                        <a:latin typeface="Cambria Math" panose="02040503050406030204" pitchFamily="18" charset="0"/>
                      </a:rPr>
                      <m:t>+</m:t>
                    </m:r>
                    <m:r>
                      <a:rPr kumimoji="0" lang="zh-TW" altLang="en-US" sz="2400" b="0" i="1" u="none" strike="noStrike" kern="0" cap="none" spc="0" normalizeH="0" baseline="0" noProof="0" smtClean="0">
                        <a:ln>
                          <a:noFill/>
                        </a:ln>
                        <a:solidFill>
                          <a:prstClr val="black"/>
                        </a:solidFill>
                        <a:effectLst/>
                        <a:uLnTx/>
                        <a:uFillTx/>
                        <a:latin typeface="Cambria Math" panose="02040503050406030204" pitchFamily="18" charset="0"/>
                      </a:rPr>
                      <m:t>𝜂𝛻</m:t>
                    </m:r>
                    <m:acc>
                      <m:accPr>
                        <m:chr m:val="̃"/>
                        <m:ctrlPr>
                          <a:rPr kumimoji="0" lang="en-US" altLang="zh-TW" sz="2400" b="0" i="1" u="none" strike="noStrike" kern="0" cap="none" spc="0" normalizeH="0" baseline="0" noProof="0">
                            <a:ln>
                              <a:noFill/>
                            </a:ln>
                            <a:solidFill>
                              <a:prstClr val="black"/>
                            </a:solidFill>
                            <a:effectLst/>
                            <a:uLnTx/>
                            <a:uFillTx/>
                            <a:latin typeface="Cambria Math" panose="02040503050406030204" pitchFamily="18" charset="0"/>
                          </a:rPr>
                        </m:ctrlPr>
                      </m:accPr>
                      <m:e>
                        <m:r>
                          <a:rPr kumimoji="0" lang="en-US" altLang="zh-TW" sz="2400" b="0" i="1" u="none" strike="noStrike" kern="0" cap="none" spc="0" normalizeH="0" baseline="0" noProof="0">
                            <a:ln>
                              <a:noFill/>
                            </a:ln>
                            <a:solidFill>
                              <a:prstClr val="black"/>
                            </a:solidFill>
                            <a:effectLst/>
                            <a:uLnTx/>
                            <a:uFillTx/>
                            <a:latin typeface="Cambria Math" panose="02040503050406030204" pitchFamily="18" charset="0"/>
                          </a:rPr>
                          <m:t>𝑉</m:t>
                        </m:r>
                      </m:e>
                    </m:acc>
                    <m:d>
                      <m:dPr>
                        <m:ctrlPr>
                          <a:rPr kumimoji="0" lang="en-US" altLang="zh-TW" sz="2400" b="0" i="1" u="none" strike="noStrike" kern="0" cap="none" spc="0" normalizeH="0" baseline="0" noProof="0" smtClean="0">
                            <a:ln>
                              <a:noFill/>
                            </a:ln>
                            <a:solidFill>
                              <a:prstClr val="black"/>
                            </a:solidFill>
                            <a:effectLst/>
                            <a:uLnTx/>
                            <a:uFillTx/>
                            <a:latin typeface="Cambria Math" panose="02040503050406030204" pitchFamily="18" charset="0"/>
                          </a:rPr>
                        </m:ctrlPr>
                      </m:dPr>
                      <m:e>
                        <m:sSub>
                          <m:sSubPr>
                            <m:ctrlPr>
                              <a:rPr kumimoji="0" lang="en-US" altLang="zh-TW" sz="2400" b="0" i="1" u="none" strike="noStrike" kern="0" cap="none" spc="0" normalizeH="0" baseline="0" noProof="0" smtClean="0">
                                <a:ln>
                                  <a:noFill/>
                                </a:ln>
                                <a:solidFill>
                                  <a:prstClr val="black"/>
                                </a:solidFill>
                                <a:effectLst/>
                                <a:uLnTx/>
                                <a:uFillTx/>
                                <a:latin typeface="Cambria Math" panose="02040503050406030204" pitchFamily="18" charset="0"/>
                              </a:rPr>
                            </m:ctrlPr>
                          </m:sSubPr>
                          <m:e>
                            <m:r>
                              <a:rPr kumimoji="0" lang="zh-TW" altLang="en-US" sz="2400" b="0" i="1" u="none" strike="noStrike" kern="0" cap="none" spc="0" normalizeH="0" baseline="0" noProof="0" smtClean="0">
                                <a:ln>
                                  <a:noFill/>
                                </a:ln>
                                <a:solidFill>
                                  <a:prstClr val="black"/>
                                </a:solidFill>
                                <a:effectLst/>
                                <a:uLnTx/>
                                <a:uFillTx/>
                                <a:latin typeface="Cambria Math" panose="02040503050406030204" pitchFamily="18" charset="0"/>
                              </a:rPr>
                              <m:t>𝜃</m:t>
                            </m:r>
                          </m:e>
                          <m:sub>
                            <m:r>
                              <a:rPr kumimoji="0" lang="en-US" altLang="zh-TW" sz="2400" b="0" i="1" u="none" strike="noStrike" kern="0" cap="none" spc="0" normalizeH="0" baseline="0" noProof="0" smtClean="0">
                                <a:ln>
                                  <a:noFill/>
                                </a:ln>
                                <a:solidFill>
                                  <a:prstClr val="black"/>
                                </a:solidFill>
                                <a:effectLst/>
                                <a:uLnTx/>
                                <a:uFillTx/>
                                <a:latin typeface="Cambria Math" panose="02040503050406030204" pitchFamily="18" charset="0"/>
                              </a:rPr>
                              <m:t>𝑑</m:t>
                            </m:r>
                          </m:sub>
                        </m:sSub>
                      </m:e>
                    </m:d>
                  </m:oMath>
                </a14:m>
                <a:endParaRPr kumimoji="0" lang="zh-CN" altLang="en-US" sz="1800" b="0" i="0" u="none" strike="noStrike" kern="0" cap="none" spc="0" normalizeH="0" baseline="0" noProof="0" dirty="0" smtClean="0">
                  <a:ln>
                    <a:noFill/>
                  </a:ln>
                  <a:solidFill>
                    <a:sysClr val="windowText" lastClr="000000"/>
                  </a:solidFill>
                  <a:effectLst/>
                  <a:uLnTx/>
                  <a:uFillTx/>
                </a:endParaRPr>
              </a:p>
            </p:txBody>
          </p:sp>
        </mc:Choice>
        <mc:Fallback xmlns="">
          <p:sp>
            <p:nvSpPr>
              <p:cNvPr id="10" name="矩形 9"/>
              <p:cNvSpPr>
                <a:spLocks noRot="1" noChangeAspect="1" noMove="1" noResize="1" noEditPoints="1" noAdjustHandles="1" noChangeArrowheads="1" noChangeShapeType="1" noTextEdit="1"/>
              </p:cNvSpPr>
              <p:nvPr/>
            </p:nvSpPr>
            <p:spPr>
              <a:xfrm>
                <a:off x="942109" y="1218042"/>
                <a:ext cx="8201891" cy="2953501"/>
              </a:xfrm>
              <a:prstGeom prst="rect">
                <a:avLst/>
              </a:prstGeom>
              <a:blipFill>
                <a:blip r:embed="rId3"/>
                <a:stretch>
                  <a:fillRect t="-2893" b="-309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p:cNvSpPr/>
              <p:nvPr/>
            </p:nvSpPr>
            <p:spPr>
              <a:xfrm>
                <a:off x="942109" y="4215076"/>
                <a:ext cx="7370618" cy="2279983"/>
              </a:xfrm>
              <a:prstGeom prst="rect">
                <a:avLst/>
              </a:prstGeom>
            </p:spPr>
            <p:txBody>
              <a:bodyPr wrap="square">
                <a:spAutoFit/>
              </a:bodyPr>
              <a:lstStyle/>
              <a:p>
                <a:pPr marL="685800" marR="0" lvl="1" indent="-228600" defTabSz="91440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altLang="zh-TW" sz="2400" b="0" i="0" u="none" strike="noStrike" kern="0" cap="none" spc="0" normalizeH="0" baseline="0" noProof="0" dirty="0" smtClean="0">
                    <a:ln>
                      <a:noFill/>
                    </a:ln>
                    <a:solidFill>
                      <a:prstClr val="black"/>
                    </a:solidFill>
                    <a:effectLst/>
                    <a:uLnTx/>
                    <a:uFillTx/>
                    <a:latin typeface="Calibri" panose="020F0502020204030204"/>
                  </a:rPr>
                  <a:t>Sample m noise samples</a:t>
                </a:r>
                <a14:m>
                  <m:oMath xmlns:m="http://schemas.openxmlformats.org/officeDocument/2006/math">
                    <m:d>
                      <m:dPr>
                        <m:begChr m:val="{"/>
                        <m:endChr m:val="}"/>
                        <m:ctrlPr>
                          <a:rPr kumimoji="0" lang="en-US" altLang="zh-TW" sz="2400" b="0" i="1" u="none" strike="noStrike" kern="0" cap="none" spc="0" normalizeH="0" baseline="0" noProof="0">
                            <a:ln>
                              <a:noFill/>
                            </a:ln>
                            <a:solidFill>
                              <a:prstClr val="black"/>
                            </a:solidFill>
                            <a:effectLst/>
                            <a:uLnTx/>
                            <a:uFillTx/>
                            <a:latin typeface="Cambria Math" panose="02040503050406030204" pitchFamily="18" charset="0"/>
                          </a:rPr>
                        </m:ctrlPr>
                      </m:dPr>
                      <m:e>
                        <m:sSup>
                          <m:sSupPr>
                            <m:ctrlPr>
                              <a:rPr kumimoji="0" lang="en-US" altLang="zh-TW" sz="2400" b="0" i="1" u="none" strike="noStrike" kern="0" cap="none" spc="0" normalizeH="0" baseline="0" noProof="0">
                                <a:ln>
                                  <a:noFill/>
                                </a:ln>
                                <a:solidFill>
                                  <a:prstClr val="black"/>
                                </a:solidFill>
                                <a:effectLst/>
                                <a:uLnTx/>
                                <a:uFillTx/>
                                <a:latin typeface="Cambria Math" panose="02040503050406030204" pitchFamily="18" charset="0"/>
                              </a:rPr>
                            </m:ctrlPr>
                          </m:sSupPr>
                          <m:e>
                            <m:r>
                              <a:rPr kumimoji="0" lang="en-US" altLang="zh-TW" sz="2400" b="0" i="1" u="none" strike="noStrike" kern="0" cap="none" spc="0" normalizeH="0" baseline="0" noProof="0">
                                <a:ln>
                                  <a:noFill/>
                                </a:ln>
                                <a:solidFill>
                                  <a:prstClr val="black"/>
                                </a:solidFill>
                                <a:effectLst/>
                                <a:uLnTx/>
                                <a:uFillTx/>
                                <a:latin typeface="Cambria Math" panose="02040503050406030204" pitchFamily="18" charset="0"/>
                              </a:rPr>
                              <m:t>𝑧</m:t>
                            </m:r>
                          </m:e>
                          <m:sup>
                            <m:r>
                              <a:rPr kumimoji="0" lang="en-US" altLang="zh-TW" sz="2400" b="0" i="1" u="none" strike="noStrike" kern="0" cap="none" spc="0" normalizeH="0" baseline="0" noProof="0">
                                <a:ln>
                                  <a:noFill/>
                                </a:ln>
                                <a:solidFill>
                                  <a:prstClr val="black"/>
                                </a:solidFill>
                                <a:effectLst/>
                                <a:uLnTx/>
                                <a:uFillTx/>
                                <a:latin typeface="Cambria Math" panose="02040503050406030204" pitchFamily="18" charset="0"/>
                              </a:rPr>
                              <m:t>1</m:t>
                            </m:r>
                          </m:sup>
                        </m:sSup>
                        <m:r>
                          <a:rPr kumimoji="0" lang="en-US" altLang="zh-TW" sz="2400" b="0" i="1" u="none" strike="noStrike" kern="0" cap="none" spc="0" normalizeH="0" baseline="0" noProof="0">
                            <a:ln>
                              <a:noFill/>
                            </a:ln>
                            <a:solidFill>
                              <a:prstClr val="black"/>
                            </a:solidFill>
                            <a:effectLst/>
                            <a:uLnTx/>
                            <a:uFillTx/>
                            <a:latin typeface="Cambria Math" panose="02040503050406030204" pitchFamily="18" charset="0"/>
                          </a:rPr>
                          <m:t>,</m:t>
                        </m:r>
                        <m:sSup>
                          <m:sSupPr>
                            <m:ctrlPr>
                              <a:rPr kumimoji="0" lang="en-US" altLang="zh-TW" sz="2400" b="0" i="1" u="none" strike="noStrike" kern="0" cap="none" spc="0" normalizeH="0" baseline="0" noProof="0">
                                <a:ln>
                                  <a:noFill/>
                                </a:ln>
                                <a:solidFill>
                                  <a:prstClr val="black"/>
                                </a:solidFill>
                                <a:effectLst/>
                                <a:uLnTx/>
                                <a:uFillTx/>
                                <a:latin typeface="Cambria Math" panose="02040503050406030204" pitchFamily="18" charset="0"/>
                              </a:rPr>
                            </m:ctrlPr>
                          </m:sSupPr>
                          <m:e>
                            <m:r>
                              <a:rPr kumimoji="0" lang="en-US" altLang="zh-TW" sz="2400" b="0" i="1" u="none" strike="noStrike" kern="0" cap="none" spc="0" normalizeH="0" baseline="0" noProof="0">
                                <a:ln>
                                  <a:noFill/>
                                </a:ln>
                                <a:solidFill>
                                  <a:prstClr val="black"/>
                                </a:solidFill>
                                <a:effectLst/>
                                <a:uLnTx/>
                                <a:uFillTx/>
                                <a:latin typeface="Cambria Math" panose="02040503050406030204" pitchFamily="18" charset="0"/>
                              </a:rPr>
                              <m:t>𝑧</m:t>
                            </m:r>
                          </m:e>
                          <m:sup>
                            <m:r>
                              <a:rPr kumimoji="0" lang="en-US" altLang="zh-TW" sz="2400" b="0" i="1" u="none" strike="noStrike" kern="0" cap="none" spc="0" normalizeH="0" baseline="0" noProof="0">
                                <a:ln>
                                  <a:noFill/>
                                </a:ln>
                                <a:solidFill>
                                  <a:prstClr val="black"/>
                                </a:solidFill>
                                <a:effectLst/>
                                <a:uLnTx/>
                                <a:uFillTx/>
                                <a:latin typeface="Cambria Math" panose="02040503050406030204" pitchFamily="18" charset="0"/>
                              </a:rPr>
                              <m:t>2</m:t>
                            </m:r>
                          </m:sup>
                        </m:sSup>
                        <m:r>
                          <a:rPr kumimoji="0" lang="en-US" altLang="zh-TW" sz="2400" b="0" i="1" u="none" strike="noStrike" kern="0" cap="none" spc="0" normalizeH="0" baseline="0" noProof="0">
                            <a:ln>
                              <a:noFill/>
                            </a:ln>
                            <a:solidFill>
                              <a:prstClr val="black"/>
                            </a:solidFill>
                            <a:effectLst/>
                            <a:uLnTx/>
                            <a:uFillTx/>
                            <a:latin typeface="Cambria Math" panose="02040503050406030204" pitchFamily="18" charset="0"/>
                          </a:rPr>
                          <m:t>,…,</m:t>
                        </m:r>
                        <m:sSup>
                          <m:sSupPr>
                            <m:ctrlPr>
                              <a:rPr kumimoji="0" lang="en-US" altLang="zh-TW" sz="2400" b="0" i="1" u="none" strike="noStrike" kern="0" cap="none" spc="0" normalizeH="0" baseline="0" noProof="0">
                                <a:ln>
                                  <a:noFill/>
                                </a:ln>
                                <a:solidFill>
                                  <a:prstClr val="black"/>
                                </a:solidFill>
                                <a:effectLst/>
                                <a:uLnTx/>
                                <a:uFillTx/>
                                <a:latin typeface="Cambria Math" panose="02040503050406030204" pitchFamily="18" charset="0"/>
                              </a:rPr>
                            </m:ctrlPr>
                          </m:sSupPr>
                          <m:e>
                            <m:r>
                              <a:rPr kumimoji="0" lang="en-US" altLang="zh-TW" sz="2400" b="0" i="1" u="none" strike="noStrike" kern="0" cap="none" spc="0" normalizeH="0" baseline="0" noProof="0">
                                <a:ln>
                                  <a:noFill/>
                                </a:ln>
                                <a:solidFill>
                                  <a:prstClr val="black"/>
                                </a:solidFill>
                                <a:effectLst/>
                                <a:uLnTx/>
                                <a:uFillTx/>
                                <a:latin typeface="Cambria Math" panose="02040503050406030204" pitchFamily="18" charset="0"/>
                              </a:rPr>
                              <m:t>𝑧</m:t>
                            </m:r>
                          </m:e>
                          <m:sup>
                            <m:r>
                              <a:rPr kumimoji="0" lang="en-US" altLang="zh-TW" sz="2400" b="0" i="1" u="none" strike="noStrike" kern="0" cap="none" spc="0" normalizeH="0" baseline="0" noProof="0">
                                <a:ln>
                                  <a:noFill/>
                                </a:ln>
                                <a:solidFill>
                                  <a:prstClr val="black"/>
                                </a:solidFill>
                                <a:effectLst/>
                                <a:uLnTx/>
                                <a:uFillTx/>
                                <a:latin typeface="Cambria Math" panose="02040503050406030204" pitchFamily="18" charset="0"/>
                              </a:rPr>
                              <m:t>𝑚</m:t>
                            </m:r>
                          </m:sup>
                        </m:sSup>
                      </m:e>
                    </m:d>
                  </m:oMath>
                </a14:m>
                <a:r>
                  <a:rPr kumimoji="0" lang="en-US" altLang="zh-TW" sz="2400" b="0" i="0" u="none" strike="noStrike" kern="0" cap="none" spc="0" normalizeH="0" baseline="0" noProof="0" dirty="0">
                    <a:ln>
                      <a:noFill/>
                    </a:ln>
                    <a:solidFill>
                      <a:prstClr val="black"/>
                    </a:solidFill>
                    <a:effectLst/>
                    <a:uLnTx/>
                    <a:uFillTx/>
                    <a:latin typeface="Calibri" panose="020F0502020204030204"/>
                  </a:rPr>
                  <a:t> from a distribution</a:t>
                </a:r>
              </a:p>
              <a:p>
                <a:pPr marL="685800" marR="0" lvl="1" indent="-228600" defTabSz="91440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altLang="zh-TW" sz="2400" b="0" i="0" u="none" strike="noStrike" kern="0" cap="none" spc="0" normalizeH="0" baseline="0" noProof="0" dirty="0">
                    <a:ln>
                      <a:noFill/>
                    </a:ln>
                    <a:solidFill>
                      <a:prstClr val="black"/>
                    </a:solidFill>
                    <a:effectLst/>
                    <a:uLnTx/>
                    <a:uFillTx/>
                    <a:latin typeface="Calibri" panose="020F0502020204030204"/>
                  </a:rPr>
                  <a:t>Update generator parameters </a:t>
                </a:r>
                <a14:m>
                  <m:oMath xmlns:m="http://schemas.openxmlformats.org/officeDocument/2006/math">
                    <m:sSub>
                      <m:sSubPr>
                        <m:ctrlPr>
                          <a:rPr kumimoji="0" lang="en-US" altLang="zh-TW" sz="2400" b="0" i="1" u="none" strike="noStrike" kern="0" cap="none" spc="0" normalizeH="0" baseline="0" noProof="0">
                            <a:ln>
                              <a:noFill/>
                            </a:ln>
                            <a:solidFill>
                              <a:prstClr val="black"/>
                            </a:solidFill>
                            <a:effectLst/>
                            <a:uLnTx/>
                            <a:uFillTx/>
                            <a:latin typeface="Cambria Math" panose="02040503050406030204" pitchFamily="18" charset="0"/>
                          </a:rPr>
                        </m:ctrlPr>
                      </m:sSubPr>
                      <m:e>
                        <m:r>
                          <a:rPr kumimoji="0" lang="zh-TW" altLang="en-US" sz="2400" b="0" i="1" u="none" strike="noStrike" kern="0" cap="none" spc="0" normalizeH="0" baseline="0" noProof="0">
                            <a:ln>
                              <a:noFill/>
                            </a:ln>
                            <a:solidFill>
                              <a:prstClr val="black"/>
                            </a:solidFill>
                            <a:effectLst/>
                            <a:uLnTx/>
                            <a:uFillTx/>
                            <a:latin typeface="Cambria Math" panose="02040503050406030204" pitchFamily="18" charset="0"/>
                          </a:rPr>
                          <m:t>𝜃</m:t>
                        </m:r>
                      </m:e>
                      <m:sub>
                        <m:r>
                          <a:rPr kumimoji="0" lang="en-US" altLang="zh-TW" sz="2400" b="0" i="1" u="none" strike="noStrike" kern="0" cap="none" spc="0" normalizeH="0" baseline="0" noProof="0" smtClean="0">
                            <a:ln>
                              <a:noFill/>
                            </a:ln>
                            <a:solidFill>
                              <a:prstClr val="black"/>
                            </a:solidFill>
                            <a:effectLst/>
                            <a:uLnTx/>
                            <a:uFillTx/>
                            <a:latin typeface="Cambria Math" panose="02040503050406030204" pitchFamily="18" charset="0"/>
                          </a:rPr>
                          <m:t>𝑔</m:t>
                        </m:r>
                      </m:sub>
                    </m:sSub>
                  </m:oMath>
                </a14:m>
                <a:r>
                  <a:rPr kumimoji="0" lang="en-US" altLang="zh-TW" sz="2400" b="0" i="0" u="none" strike="noStrike" kern="0" cap="none" spc="0" normalizeH="0" baseline="0" noProof="0" dirty="0">
                    <a:ln>
                      <a:noFill/>
                    </a:ln>
                    <a:solidFill>
                      <a:prstClr val="black"/>
                    </a:solidFill>
                    <a:effectLst/>
                    <a:uLnTx/>
                    <a:uFillTx/>
                    <a:latin typeface="Calibri" panose="020F0502020204030204"/>
                  </a:rPr>
                  <a:t> to </a:t>
                </a:r>
                <a:r>
                  <a:rPr kumimoji="0" lang="en-US" altLang="zh-TW" sz="2400" b="0" i="0" u="none" strike="noStrike" kern="0" cap="none" spc="0" normalizeH="0" baseline="0" noProof="0" dirty="0" smtClean="0">
                    <a:ln>
                      <a:noFill/>
                    </a:ln>
                    <a:solidFill>
                      <a:prstClr val="black"/>
                    </a:solidFill>
                    <a:effectLst/>
                    <a:uLnTx/>
                    <a:uFillTx/>
                    <a:latin typeface="Calibri" panose="020F0502020204030204"/>
                  </a:rPr>
                  <a:t>m</a:t>
                </a:r>
                <a:r>
                  <a:rPr kumimoji="0" lang="en-US" altLang="zh-CN" sz="2400" b="0" i="0" u="none" strike="noStrike" kern="0" cap="none" spc="0" normalizeH="0" baseline="0" noProof="0" dirty="0" smtClean="0">
                    <a:ln>
                      <a:noFill/>
                    </a:ln>
                    <a:solidFill>
                      <a:prstClr val="black"/>
                    </a:solidFill>
                    <a:effectLst/>
                    <a:uLnTx/>
                    <a:uFillTx/>
                    <a:latin typeface="Calibri" panose="020F0502020204030204"/>
                  </a:rPr>
                  <a:t>in</a:t>
                </a:r>
                <a:r>
                  <a:rPr kumimoji="0" lang="en-US" altLang="zh-TW" sz="2400" b="0" i="0" u="none" strike="noStrike" kern="0" cap="none" spc="0" normalizeH="0" baseline="0" noProof="0" dirty="0" smtClean="0">
                    <a:ln>
                      <a:noFill/>
                    </a:ln>
                    <a:solidFill>
                      <a:prstClr val="black"/>
                    </a:solidFill>
                    <a:effectLst/>
                    <a:uLnTx/>
                    <a:uFillTx/>
                    <a:latin typeface="Calibri" panose="020F0502020204030204"/>
                  </a:rPr>
                  <a:t>imize</a:t>
                </a:r>
                <a:endParaRPr kumimoji="0" lang="en-US" altLang="zh-TW" sz="2400" b="0" i="0" u="none" strike="noStrike" kern="0" cap="none" spc="0" normalizeH="0" baseline="0" noProof="0" dirty="0">
                  <a:ln>
                    <a:noFill/>
                  </a:ln>
                  <a:solidFill>
                    <a:prstClr val="black"/>
                  </a:solidFill>
                  <a:effectLst/>
                  <a:uLnTx/>
                  <a:uFillTx/>
                  <a:latin typeface="Calibri" panose="020F0502020204030204"/>
                </a:endParaRPr>
              </a:p>
              <a:p>
                <a:pPr marL="1143000" marR="0" lvl="2" indent="-228600" defTabSz="914400" eaLnBrk="1" fontAlgn="auto" latinLnBrk="0" hangingPunct="1">
                  <a:lnSpc>
                    <a:spcPct val="90000"/>
                  </a:lnSpc>
                  <a:spcBef>
                    <a:spcPts val="500"/>
                  </a:spcBef>
                  <a:spcAft>
                    <a:spcPts val="0"/>
                  </a:spcAft>
                  <a:buClrTx/>
                  <a:buSzTx/>
                  <a:buFont typeface="Arial" panose="020B0604020202020204" pitchFamily="34" charset="0"/>
                  <a:buChar char="•"/>
                  <a:tabLst/>
                  <a:defRPr/>
                </a:pPr>
                <a14:m>
                  <m:oMath xmlns:m="http://schemas.openxmlformats.org/officeDocument/2006/math">
                    <m:acc>
                      <m:accPr>
                        <m:chr m:val="̃"/>
                        <m:ctrlPr>
                          <a:rPr kumimoji="0" lang="en-US" altLang="zh-TW" sz="2400" b="0" i="1" u="none" strike="noStrike" kern="0" cap="none" spc="0" normalizeH="0" baseline="0" noProof="0">
                            <a:ln>
                              <a:noFill/>
                            </a:ln>
                            <a:solidFill>
                              <a:prstClr val="black"/>
                            </a:solidFill>
                            <a:effectLst/>
                            <a:uLnTx/>
                            <a:uFillTx/>
                            <a:latin typeface="Cambria Math" panose="02040503050406030204" pitchFamily="18" charset="0"/>
                          </a:rPr>
                        </m:ctrlPr>
                      </m:accPr>
                      <m:e>
                        <m:r>
                          <a:rPr kumimoji="0" lang="en-US" altLang="zh-TW" sz="2400" b="0" i="1" u="none" strike="noStrike" kern="0" cap="none" spc="0" normalizeH="0" baseline="0" noProof="0">
                            <a:ln>
                              <a:noFill/>
                            </a:ln>
                            <a:solidFill>
                              <a:prstClr val="black"/>
                            </a:solidFill>
                            <a:effectLst/>
                            <a:uLnTx/>
                            <a:uFillTx/>
                            <a:latin typeface="Cambria Math" panose="02040503050406030204" pitchFamily="18" charset="0"/>
                          </a:rPr>
                          <m:t>𝑉</m:t>
                        </m:r>
                      </m:e>
                    </m:acc>
                    <m:r>
                      <a:rPr kumimoji="0" lang="en-US" altLang="zh-TW" sz="2400" b="0" i="1" u="none" strike="noStrike" kern="0" cap="none" spc="0" normalizeH="0" baseline="0" noProof="0">
                        <a:ln>
                          <a:noFill/>
                        </a:ln>
                        <a:solidFill>
                          <a:prstClr val="black"/>
                        </a:solidFill>
                        <a:effectLst/>
                        <a:uLnTx/>
                        <a:uFillTx/>
                        <a:latin typeface="Cambria Math" panose="02040503050406030204" pitchFamily="18" charset="0"/>
                      </a:rPr>
                      <m:t>=</m:t>
                    </m:r>
                    <m:f>
                      <m:fPr>
                        <m:ctrlPr>
                          <a:rPr kumimoji="0" lang="en-US" altLang="zh-TW" sz="2400" b="0" i="1" u="none" strike="noStrike" kern="0" cap="none" spc="0" normalizeH="0" baseline="0" noProof="0">
                            <a:ln>
                              <a:noFill/>
                            </a:ln>
                            <a:solidFill>
                              <a:prstClr val="black"/>
                            </a:solidFill>
                            <a:effectLst/>
                            <a:uLnTx/>
                            <a:uFillTx/>
                            <a:latin typeface="Cambria Math" panose="02040503050406030204" pitchFamily="18" charset="0"/>
                          </a:rPr>
                        </m:ctrlPr>
                      </m:fPr>
                      <m:num>
                        <m:r>
                          <a:rPr kumimoji="0" lang="en-US" altLang="zh-TW" sz="2400" b="0" i="1" u="none" strike="noStrike" kern="0" cap="none" spc="0" normalizeH="0" baseline="0" noProof="0">
                            <a:ln>
                              <a:noFill/>
                            </a:ln>
                            <a:solidFill>
                              <a:prstClr val="black"/>
                            </a:solidFill>
                            <a:effectLst/>
                            <a:uLnTx/>
                            <a:uFillTx/>
                            <a:latin typeface="Cambria Math" panose="02040503050406030204" pitchFamily="18" charset="0"/>
                          </a:rPr>
                          <m:t>1</m:t>
                        </m:r>
                      </m:num>
                      <m:den>
                        <m:r>
                          <a:rPr kumimoji="0" lang="en-US" altLang="zh-TW" sz="2400" b="0" i="1" u="none" strike="noStrike" kern="0" cap="none" spc="0" normalizeH="0" baseline="0" noProof="0">
                            <a:ln>
                              <a:noFill/>
                            </a:ln>
                            <a:solidFill>
                              <a:prstClr val="black"/>
                            </a:solidFill>
                            <a:effectLst/>
                            <a:uLnTx/>
                            <a:uFillTx/>
                            <a:latin typeface="Cambria Math" panose="02040503050406030204" pitchFamily="18" charset="0"/>
                          </a:rPr>
                          <m:t>𝑚</m:t>
                        </m:r>
                      </m:den>
                    </m:f>
                    <m:nary>
                      <m:naryPr>
                        <m:chr m:val="∑"/>
                        <m:ctrlPr>
                          <a:rPr kumimoji="0" lang="en-US" altLang="zh-TW" sz="2400" b="0" i="1" u="none" strike="noStrike" kern="0" cap="none" spc="0" normalizeH="0" baseline="0" noProof="0">
                            <a:ln>
                              <a:noFill/>
                            </a:ln>
                            <a:solidFill>
                              <a:prstClr val="black"/>
                            </a:solidFill>
                            <a:effectLst/>
                            <a:uLnTx/>
                            <a:uFillTx/>
                            <a:latin typeface="Cambria Math" panose="02040503050406030204" pitchFamily="18" charset="0"/>
                          </a:rPr>
                        </m:ctrlPr>
                      </m:naryPr>
                      <m:sub>
                        <m:r>
                          <m:rPr>
                            <m:brk m:alnAt="23"/>
                          </m:rPr>
                          <a:rPr kumimoji="0" lang="en-US" altLang="zh-TW" sz="2400" b="0" i="1" u="none" strike="noStrike" kern="0" cap="none" spc="0" normalizeH="0" baseline="0" noProof="0">
                            <a:ln>
                              <a:noFill/>
                            </a:ln>
                            <a:solidFill>
                              <a:prstClr val="black"/>
                            </a:solidFill>
                            <a:effectLst/>
                            <a:uLnTx/>
                            <a:uFillTx/>
                            <a:latin typeface="Cambria Math" panose="02040503050406030204" pitchFamily="18" charset="0"/>
                          </a:rPr>
                          <m:t>𝑖</m:t>
                        </m:r>
                        <m:r>
                          <a:rPr kumimoji="0" lang="en-US" altLang="zh-TW" sz="2400" b="0" i="1" u="none" strike="noStrike" kern="0" cap="none" spc="0" normalizeH="0" baseline="0" noProof="0">
                            <a:ln>
                              <a:noFill/>
                            </a:ln>
                            <a:solidFill>
                              <a:prstClr val="black"/>
                            </a:solidFill>
                            <a:effectLst/>
                            <a:uLnTx/>
                            <a:uFillTx/>
                            <a:latin typeface="Cambria Math" panose="02040503050406030204" pitchFamily="18" charset="0"/>
                          </a:rPr>
                          <m:t>=1</m:t>
                        </m:r>
                      </m:sub>
                      <m:sup>
                        <m:r>
                          <a:rPr kumimoji="0" lang="en-US" altLang="zh-TW" sz="2400" b="0" i="1" u="none" strike="noStrike" kern="0" cap="none" spc="0" normalizeH="0" baseline="0" noProof="0">
                            <a:ln>
                              <a:noFill/>
                            </a:ln>
                            <a:solidFill>
                              <a:prstClr val="black"/>
                            </a:solidFill>
                            <a:effectLst/>
                            <a:uLnTx/>
                            <a:uFillTx/>
                            <a:latin typeface="Cambria Math" panose="02040503050406030204" pitchFamily="18" charset="0"/>
                          </a:rPr>
                          <m:t>𝑚</m:t>
                        </m:r>
                      </m:sup>
                      <m:e>
                        <m:r>
                          <a:rPr kumimoji="0" lang="en-US" altLang="zh-TW" sz="2400" b="0" i="1" u="none" strike="noStrike" kern="0" cap="none" spc="0" normalizeH="0" baseline="0" noProof="0">
                            <a:ln>
                              <a:noFill/>
                            </a:ln>
                            <a:solidFill>
                              <a:prstClr val="black"/>
                            </a:solidFill>
                            <a:effectLst/>
                            <a:uLnTx/>
                            <a:uFillTx/>
                            <a:latin typeface="Cambria Math" panose="02040503050406030204" pitchFamily="18" charset="0"/>
                          </a:rPr>
                          <m:t>𝑙𝑜𝑔</m:t>
                        </m:r>
                        <m:d>
                          <m:dPr>
                            <m:ctrlPr>
                              <a:rPr kumimoji="0" lang="en-US" altLang="zh-TW" sz="2400" b="0" i="1" u="none" strike="noStrike" kern="0" cap="none" spc="0" normalizeH="0" baseline="0" noProof="0">
                                <a:ln>
                                  <a:noFill/>
                                </a:ln>
                                <a:solidFill>
                                  <a:prstClr val="black"/>
                                </a:solidFill>
                                <a:effectLst/>
                                <a:uLnTx/>
                                <a:uFillTx/>
                                <a:latin typeface="Cambria Math" panose="02040503050406030204" pitchFamily="18" charset="0"/>
                              </a:rPr>
                            </m:ctrlPr>
                          </m:dPr>
                          <m:e>
                            <m:r>
                              <a:rPr kumimoji="0" lang="en-US" altLang="zh-TW" sz="2400" b="0" i="1" u="none" strike="noStrike" kern="0" cap="none" spc="0" normalizeH="0" baseline="0" noProof="0">
                                <a:ln>
                                  <a:noFill/>
                                </a:ln>
                                <a:solidFill>
                                  <a:prstClr val="black"/>
                                </a:solidFill>
                                <a:effectLst/>
                                <a:uLnTx/>
                                <a:uFillTx/>
                                <a:latin typeface="Cambria Math" panose="02040503050406030204" pitchFamily="18" charset="0"/>
                              </a:rPr>
                              <m:t>𝐷</m:t>
                            </m:r>
                            <m:d>
                              <m:dPr>
                                <m:ctrlPr>
                                  <a:rPr kumimoji="0" lang="en-US" altLang="zh-TW" sz="2400" b="0" i="1" u="none" strike="noStrike" kern="0" cap="none" spc="0" normalizeH="0" baseline="0" noProof="0">
                                    <a:ln>
                                      <a:noFill/>
                                    </a:ln>
                                    <a:solidFill>
                                      <a:prstClr val="black"/>
                                    </a:solidFill>
                                    <a:effectLst/>
                                    <a:uLnTx/>
                                    <a:uFillTx/>
                                    <a:latin typeface="Cambria Math" panose="02040503050406030204" pitchFamily="18" charset="0"/>
                                  </a:rPr>
                                </m:ctrlPr>
                              </m:dPr>
                              <m:e>
                                <m:r>
                                  <a:rPr kumimoji="0" lang="en-US" altLang="zh-TW" sz="2400" b="0" i="1" u="none" strike="noStrike" kern="0" cap="none" spc="0" normalizeH="0" baseline="0" noProof="0">
                                    <a:ln>
                                      <a:noFill/>
                                    </a:ln>
                                    <a:solidFill>
                                      <a:prstClr val="black"/>
                                    </a:solidFill>
                                    <a:effectLst/>
                                    <a:uLnTx/>
                                    <a:uFillTx/>
                                    <a:latin typeface="Cambria Math" panose="02040503050406030204" pitchFamily="18" charset="0"/>
                                  </a:rPr>
                                  <m:t>𝐺</m:t>
                                </m:r>
                                <m:d>
                                  <m:dPr>
                                    <m:ctrlPr>
                                      <a:rPr kumimoji="0" lang="en-US" altLang="zh-TW" sz="2400" b="0" i="1" u="none" strike="noStrike" kern="0" cap="none" spc="0" normalizeH="0" baseline="0" noProof="0">
                                        <a:ln>
                                          <a:noFill/>
                                        </a:ln>
                                        <a:solidFill>
                                          <a:prstClr val="black"/>
                                        </a:solidFill>
                                        <a:effectLst/>
                                        <a:uLnTx/>
                                        <a:uFillTx/>
                                        <a:latin typeface="Cambria Math" panose="02040503050406030204" pitchFamily="18" charset="0"/>
                                      </a:rPr>
                                    </m:ctrlPr>
                                  </m:dPr>
                                  <m:e>
                                    <m:sSup>
                                      <m:sSupPr>
                                        <m:ctrlPr>
                                          <a:rPr kumimoji="0" lang="en-US" altLang="zh-TW" sz="2400" b="0" i="1" u="none" strike="noStrike" kern="0" cap="none" spc="0" normalizeH="0" baseline="0" noProof="0">
                                            <a:ln>
                                              <a:noFill/>
                                            </a:ln>
                                            <a:solidFill>
                                              <a:prstClr val="black"/>
                                            </a:solidFill>
                                            <a:effectLst/>
                                            <a:uLnTx/>
                                            <a:uFillTx/>
                                            <a:latin typeface="Cambria Math" panose="02040503050406030204" pitchFamily="18" charset="0"/>
                                          </a:rPr>
                                        </m:ctrlPr>
                                      </m:sSupPr>
                                      <m:e>
                                        <m:r>
                                          <a:rPr kumimoji="0" lang="en-US" altLang="zh-TW" sz="2400" b="0" i="1" u="none" strike="noStrike" kern="0" cap="none" spc="0" normalizeH="0" baseline="0" noProof="0">
                                            <a:ln>
                                              <a:noFill/>
                                            </a:ln>
                                            <a:solidFill>
                                              <a:prstClr val="black"/>
                                            </a:solidFill>
                                            <a:effectLst/>
                                            <a:uLnTx/>
                                            <a:uFillTx/>
                                            <a:latin typeface="Cambria Math" panose="02040503050406030204" pitchFamily="18" charset="0"/>
                                          </a:rPr>
                                          <m:t>𝑧</m:t>
                                        </m:r>
                                      </m:e>
                                      <m:sup>
                                        <m:r>
                                          <a:rPr kumimoji="0" lang="en-US" altLang="zh-TW" sz="2400" b="0" i="1" u="none" strike="noStrike" kern="0" cap="none" spc="0" normalizeH="0" baseline="0" noProof="0">
                                            <a:ln>
                                              <a:noFill/>
                                            </a:ln>
                                            <a:solidFill>
                                              <a:prstClr val="black"/>
                                            </a:solidFill>
                                            <a:effectLst/>
                                            <a:uLnTx/>
                                            <a:uFillTx/>
                                            <a:latin typeface="Cambria Math" panose="02040503050406030204" pitchFamily="18" charset="0"/>
                                          </a:rPr>
                                          <m:t>𝑖</m:t>
                                        </m:r>
                                      </m:sup>
                                    </m:sSup>
                                  </m:e>
                                </m:d>
                              </m:e>
                            </m:d>
                          </m:e>
                        </m:d>
                      </m:e>
                    </m:nary>
                  </m:oMath>
                </a14:m>
                <a:endParaRPr kumimoji="0" lang="en-US" altLang="zh-TW" sz="2400" b="0" i="0" u="none" strike="noStrike" kern="0" cap="none" spc="0" normalizeH="0" baseline="0" noProof="0" dirty="0">
                  <a:ln>
                    <a:noFill/>
                  </a:ln>
                  <a:solidFill>
                    <a:prstClr val="black"/>
                  </a:solidFill>
                  <a:effectLst/>
                  <a:uLnTx/>
                  <a:uFillTx/>
                  <a:latin typeface="Calibri" panose="020F0502020204030204"/>
                </a:endParaRPr>
              </a:p>
              <a:p>
                <a:pPr marL="1143000" marR="0" lvl="2" indent="-228600" defTabSz="914400" eaLnBrk="1" fontAlgn="auto" latinLnBrk="0" hangingPunct="1">
                  <a:lnSpc>
                    <a:spcPct val="90000"/>
                  </a:lnSpc>
                  <a:spcBef>
                    <a:spcPts val="500"/>
                  </a:spcBef>
                  <a:spcAft>
                    <a:spcPts val="0"/>
                  </a:spcAft>
                  <a:buClrTx/>
                  <a:buSzTx/>
                  <a:buFont typeface="Arial" panose="020B0604020202020204" pitchFamily="34" charset="0"/>
                  <a:buChar char="•"/>
                  <a:tabLst/>
                  <a:defRPr/>
                </a:pPr>
                <a14:m>
                  <m:oMath xmlns:m="http://schemas.openxmlformats.org/officeDocument/2006/math">
                    <m:sSub>
                      <m:sSubPr>
                        <m:ctrlPr>
                          <a:rPr kumimoji="0" lang="en-US" altLang="zh-TW" sz="2400" b="0" i="1" u="none" strike="noStrike" kern="0" cap="none" spc="0" normalizeH="0" baseline="0" noProof="0">
                            <a:ln>
                              <a:noFill/>
                            </a:ln>
                            <a:solidFill>
                              <a:prstClr val="black"/>
                            </a:solidFill>
                            <a:effectLst/>
                            <a:uLnTx/>
                            <a:uFillTx/>
                            <a:latin typeface="Cambria Math" panose="02040503050406030204" pitchFamily="18" charset="0"/>
                          </a:rPr>
                        </m:ctrlPr>
                      </m:sSubPr>
                      <m:e>
                        <m:r>
                          <a:rPr kumimoji="0" lang="zh-TW" altLang="en-US" sz="2400" b="0" i="1" u="none" strike="noStrike" kern="0" cap="none" spc="0" normalizeH="0" baseline="0" noProof="0">
                            <a:ln>
                              <a:noFill/>
                            </a:ln>
                            <a:solidFill>
                              <a:prstClr val="black"/>
                            </a:solidFill>
                            <a:effectLst/>
                            <a:uLnTx/>
                            <a:uFillTx/>
                            <a:latin typeface="Cambria Math" panose="02040503050406030204" pitchFamily="18" charset="0"/>
                          </a:rPr>
                          <m:t>𝜃</m:t>
                        </m:r>
                      </m:e>
                      <m:sub>
                        <m:r>
                          <a:rPr kumimoji="0" lang="en-US" altLang="zh-TW" sz="2400" b="0" i="1" u="none" strike="noStrike" kern="0" cap="none" spc="0" normalizeH="0" baseline="0" noProof="0" smtClean="0">
                            <a:ln>
                              <a:noFill/>
                            </a:ln>
                            <a:solidFill>
                              <a:prstClr val="black"/>
                            </a:solidFill>
                            <a:effectLst/>
                            <a:uLnTx/>
                            <a:uFillTx/>
                            <a:latin typeface="Cambria Math" panose="02040503050406030204" pitchFamily="18" charset="0"/>
                          </a:rPr>
                          <m:t>𝑔</m:t>
                        </m:r>
                      </m:sub>
                    </m:sSub>
                    <m:r>
                      <a:rPr kumimoji="0" lang="en-US" altLang="zh-TW" sz="2400" b="0" i="1" u="none" strike="noStrike" kern="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rPr>
                      <m:t>←</m:t>
                    </m:r>
                    <m:sSub>
                      <m:sSubPr>
                        <m:ctrlPr>
                          <a:rPr kumimoji="0" lang="en-US" altLang="zh-TW" sz="2400" b="0" i="1" u="none" strike="noStrike" kern="0" cap="none" spc="0" normalizeH="0" baseline="0" noProof="0">
                            <a:ln>
                              <a:noFill/>
                            </a:ln>
                            <a:solidFill>
                              <a:prstClr val="black"/>
                            </a:solidFill>
                            <a:effectLst/>
                            <a:uLnTx/>
                            <a:uFillTx/>
                            <a:latin typeface="Cambria Math" panose="02040503050406030204" pitchFamily="18" charset="0"/>
                          </a:rPr>
                        </m:ctrlPr>
                      </m:sSubPr>
                      <m:e>
                        <m:r>
                          <a:rPr kumimoji="0" lang="zh-TW" altLang="en-US" sz="2400" b="0" i="1" u="none" strike="noStrike" kern="0" cap="none" spc="0" normalizeH="0" baseline="0" noProof="0">
                            <a:ln>
                              <a:noFill/>
                            </a:ln>
                            <a:solidFill>
                              <a:prstClr val="black"/>
                            </a:solidFill>
                            <a:effectLst/>
                            <a:uLnTx/>
                            <a:uFillTx/>
                            <a:latin typeface="Cambria Math" panose="02040503050406030204" pitchFamily="18" charset="0"/>
                          </a:rPr>
                          <m:t>𝜃</m:t>
                        </m:r>
                      </m:e>
                      <m:sub>
                        <m:r>
                          <a:rPr kumimoji="0" lang="en-US" altLang="zh-TW" sz="2400" b="0" i="1" u="none" strike="noStrike" kern="0" cap="none" spc="0" normalizeH="0" baseline="0" noProof="0" smtClean="0">
                            <a:ln>
                              <a:noFill/>
                            </a:ln>
                            <a:solidFill>
                              <a:prstClr val="black"/>
                            </a:solidFill>
                            <a:effectLst/>
                            <a:uLnTx/>
                            <a:uFillTx/>
                            <a:latin typeface="Cambria Math" panose="02040503050406030204" pitchFamily="18" charset="0"/>
                          </a:rPr>
                          <m:t>𝑔</m:t>
                        </m:r>
                      </m:sub>
                    </m:sSub>
                    <m:r>
                      <a:rPr kumimoji="0" lang="en-US" altLang="zh-TW" sz="2400" b="0" i="1" u="none" strike="noStrike" kern="0" cap="none" spc="0" normalizeH="0" baseline="0" noProof="0">
                        <a:ln>
                          <a:noFill/>
                        </a:ln>
                        <a:solidFill>
                          <a:prstClr val="black"/>
                        </a:solidFill>
                        <a:effectLst/>
                        <a:uLnTx/>
                        <a:uFillTx/>
                        <a:latin typeface="Cambria Math" panose="02040503050406030204" pitchFamily="18" charset="0"/>
                      </a:rPr>
                      <m:t>−</m:t>
                    </m:r>
                    <m:r>
                      <a:rPr kumimoji="0" lang="zh-TW" altLang="en-US" sz="2400" b="0" i="1" u="none" strike="noStrike" kern="0" cap="none" spc="0" normalizeH="0" baseline="0" noProof="0">
                        <a:ln>
                          <a:noFill/>
                        </a:ln>
                        <a:solidFill>
                          <a:prstClr val="black"/>
                        </a:solidFill>
                        <a:effectLst/>
                        <a:uLnTx/>
                        <a:uFillTx/>
                        <a:latin typeface="Cambria Math" panose="02040503050406030204" pitchFamily="18" charset="0"/>
                      </a:rPr>
                      <m:t>𝜂𝛻</m:t>
                    </m:r>
                    <m:acc>
                      <m:accPr>
                        <m:chr m:val="̃"/>
                        <m:ctrlPr>
                          <a:rPr kumimoji="0" lang="en-US" altLang="zh-TW" sz="2400" b="0" i="1" u="none" strike="noStrike" kern="0" cap="none" spc="0" normalizeH="0" baseline="0" noProof="0">
                            <a:ln>
                              <a:noFill/>
                            </a:ln>
                            <a:solidFill>
                              <a:prstClr val="black"/>
                            </a:solidFill>
                            <a:effectLst/>
                            <a:uLnTx/>
                            <a:uFillTx/>
                            <a:latin typeface="Cambria Math" panose="02040503050406030204" pitchFamily="18" charset="0"/>
                          </a:rPr>
                        </m:ctrlPr>
                      </m:accPr>
                      <m:e>
                        <m:r>
                          <a:rPr kumimoji="0" lang="en-US" altLang="zh-TW" sz="2400" b="0" i="1" u="none" strike="noStrike" kern="0" cap="none" spc="0" normalizeH="0" baseline="0" noProof="0">
                            <a:ln>
                              <a:noFill/>
                            </a:ln>
                            <a:solidFill>
                              <a:prstClr val="black"/>
                            </a:solidFill>
                            <a:effectLst/>
                            <a:uLnTx/>
                            <a:uFillTx/>
                            <a:latin typeface="Cambria Math" panose="02040503050406030204" pitchFamily="18" charset="0"/>
                          </a:rPr>
                          <m:t>𝑉</m:t>
                        </m:r>
                      </m:e>
                    </m:acc>
                    <m:d>
                      <m:dPr>
                        <m:ctrlPr>
                          <a:rPr kumimoji="0" lang="en-US" altLang="zh-TW" sz="2400" b="0" i="1" u="none" strike="noStrike" kern="0" cap="none" spc="0" normalizeH="0" baseline="0" noProof="0">
                            <a:ln>
                              <a:noFill/>
                            </a:ln>
                            <a:solidFill>
                              <a:prstClr val="black"/>
                            </a:solidFill>
                            <a:effectLst/>
                            <a:uLnTx/>
                            <a:uFillTx/>
                            <a:latin typeface="Cambria Math" panose="02040503050406030204" pitchFamily="18" charset="0"/>
                          </a:rPr>
                        </m:ctrlPr>
                      </m:dPr>
                      <m:e>
                        <m:sSub>
                          <m:sSubPr>
                            <m:ctrlPr>
                              <a:rPr kumimoji="0" lang="en-US" altLang="zh-TW" sz="2400" b="0" i="1" u="none" strike="noStrike" kern="0" cap="none" spc="0" normalizeH="0" baseline="0" noProof="0">
                                <a:ln>
                                  <a:noFill/>
                                </a:ln>
                                <a:solidFill>
                                  <a:prstClr val="black"/>
                                </a:solidFill>
                                <a:effectLst/>
                                <a:uLnTx/>
                                <a:uFillTx/>
                                <a:latin typeface="Cambria Math" panose="02040503050406030204" pitchFamily="18" charset="0"/>
                              </a:rPr>
                            </m:ctrlPr>
                          </m:sSubPr>
                          <m:e>
                            <m:r>
                              <a:rPr kumimoji="0" lang="zh-TW" altLang="en-US" sz="2400" b="0" i="1" u="none" strike="noStrike" kern="0" cap="none" spc="0" normalizeH="0" baseline="0" noProof="0">
                                <a:ln>
                                  <a:noFill/>
                                </a:ln>
                                <a:solidFill>
                                  <a:prstClr val="black"/>
                                </a:solidFill>
                                <a:effectLst/>
                                <a:uLnTx/>
                                <a:uFillTx/>
                                <a:latin typeface="Cambria Math" panose="02040503050406030204" pitchFamily="18" charset="0"/>
                              </a:rPr>
                              <m:t>𝜃</m:t>
                            </m:r>
                          </m:e>
                          <m:sub>
                            <m:r>
                              <a:rPr kumimoji="0" lang="en-US" altLang="zh-TW" sz="2400" b="0" i="1" u="none" strike="noStrike" kern="0" cap="none" spc="0" normalizeH="0" baseline="0" noProof="0" smtClean="0">
                                <a:ln>
                                  <a:noFill/>
                                </a:ln>
                                <a:solidFill>
                                  <a:prstClr val="black"/>
                                </a:solidFill>
                                <a:effectLst/>
                                <a:uLnTx/>
                                <a:uFillTx/>
                                <a:latin typeface="Cambria Math" panose="02040503050406030204" pitchFamily="18" charset="0"/>
                              </a:rPr>
                              <m:t>𝑔</m:t>
                            </m:r>
                          </m:sub>
                        </m:sSub>
                      </m:e>
                    </m:d>
                  </m:oMath>
                </a14:m>
                <a:endParaRPr kumimoji="0" lang="zh-CN" altLang="en-US" sz="1800" b="0" i="0" u="none" strike="noStrike" kern="0" cap="none" spc="0" normalizeH="0" baseline="0" noProof="0" dirty="0" smtClean="0">
                  <a:ln>
                    <a:noFill/>
                  </a:ln>
                  <a:solidFill>
                    <a:sysClr val="windowText" lastClr="000000"/>
                  </a:solidFill>
                  <a:effectLst/>
                  <a:uLnTx/>
                  <a:uFillTx/>
                </a:endParaRPr>
              </a:p>
            </p:txBody>
          </p:sp>
        </mc:Choice>
        <mc:Fallback xmlns="">
          <p:sp>
            <p:nvSpPr>
              <p:cNvPr id="11" name="矩形 10"/>
              <p:cNvSpPr>
                <a:spLocks noRot="1" noChangeAspect="1" noMove="1" noResize="1" noEditPoints="1" noAdjustHandles="1" noChangeArrowheads="1" noChangeShapeType="1" noTextEdit="1"/>
              </p:cNvSpPr>
              <p:nvPr/>
            </p:nvSpPr>
            <p:spPr>
              <a:xfrm>
                <a:off x="942109" y="4215076"/>
                <a:ext cx="7370618" cy="2279983"/>
              </a:xfrm>
              <a:prstGeom prst="rect">
                <a:avLst/>
              </a:prstGeom>
              <a:blipFill>
                <a:blip r:embed="rId4"/>
                <a:stretch>
                  <a:fillRect t="-3743"/>
                </a:stretch>
              </a:blipFill>
            </p:spPr>
            <p:txBody>
              <a:bodyPr/>
              <a:lstStyle/>
              <a:p>
                <a:r>
                  <a:rPr lang="zh-CN" altLang="en-US">
                    <a:noFill/>
                  </a:rPr>
                  <a:t> </a:t>
                </a:r>
              </a:p>
            </p:txBody>
          </p:sp>
        </mc:Fallback>
      </mc:AlternateContent>
      <p:sp>
        <p:nvSpPr>
          <p:cNvPr id="12" name="圆角矩形标注 11"/>
          <p:cNvSpPr/>
          <p:nvPr/>
        </p:nvSpPr>
        <p:spPr>
          <a:xfrm>
            <a:off x="8742218" y="1399309"/>
            <a:ext cx="3061855" cy="1163782"/>
          </a:xfrm>
          <a:prstGeom prst="wedgeRoundRectCallout">
            <a:avLst>
              <a:gd name="adj1" fmla="val -55675"/>
              <a:gd name="adj2" fmla="val 182218"/>
              <a:gd name="adj3" fmla="val 166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Yiba</a:t>
            </a:r>
            <a:r>
              <a:rPr lang="zh-CN" altLang="en-US" dirty="0" smtClean="0">
                <a:solidFill>
                  <a:schemeClr val="tx1"/>
                </a:solidFill>
                <a:latin typeface="Consolas" panose="020B0609020204030204" pitchFamily="49" charset="0"/>
              </a:rPr>
              <a:t>一般来说，在每一次迭代过程，要先训练</a:t>
            </a:r>
            <a:r>
              <a:rPr lang="en-US" altLang="zh-CN" dirty="0" smtClean="0">
                <a:solidFill>
                  <a:schemeClr val="tx1"/>
                </a:solidFill>
                <a:latin typeface="Consolas" panose="020B0609020204030204" pitchFamily="49" charset="0"/>
              </a:rPr>
              <a:t>D</a:t>
            </a:r>
            <a:r>
              <a:rPr lang="zh-CN" altLang="en-US" dirty="0" smtClean="0">
                <a:solidFill>
                  <a:schemeClr val="tx1"/>
                </a:solidFill>
                <a:latin typeface="Consolas" panose="020B0609020204030204" pitchFamily="49" charset="0"/>
              </a:rPr>
              <a:t>多次，训练</a:t>
            </a:r>
            <a:r>
              <a:rPr lang="en-US" altLang="zh-CN" dirty="0" smtClean="0">
                <a:solidFill>
                  <a:schemeClr val="tx1"/>
                </a:solidFill>
                <a:latin typeface="Consolas" panose="020B0609020204030204" pitchFamily="49" charset="0"/>
              </a:rPr>
              <a:t>G</a:t>
            </a:r>
            <a:r>
              <a:rPr lang="zh-CN" altLang="en-US" dirty="0" smtClean="0">
                <a:solidFill>
                  <a:schemeClr val="tx1"/>
                </a:solidFill>
                <a:latin typeface="Consolas" panose="020B0609020204030204" pitchFamily="49" charset="0"/>
              </a:rPr>
              <a:t>一次。</a:t>
            </a:r>
            <a:endParaRPr lang="zh-CN" altLang="en-US" dirty="0">
              <a:latin typeface="Consolas" panose="020B0609020204030204" pitchFamily="49" charset="0"/>
            </a:endParaRPr>
          </a:p>
        </p:txBody>
      </p:sp>
    </p:spTree>
    <p:extLst>
      <p:ext uri="{BB962C8B-B14F-4D97-AF65-F5344CB8AC3E}">
        <p14:creationId xmlns:p14="http://schemas.microsoft.com/office/powerpoint/2010/main" val="217446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5" grpId="0" animBg="1"/>
      <p:bldP spid="6" grpId="0"/>
      <p:bldP spid="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9249" y="1246043"/>
            <a:ext cx="7912677" cy="4150515"/>
          </a:xfrm>
          <a:prstGeom prst="rect">
            <a:avLst/>
          </a:prstGeom>
        </p:spPr>
      </p:pic>
      <p:sp>
        <p:nvSpPr>
          <p:cNvPr id="2" name="文本框 1"/>
          <p:cNvSpPr txBox="1"/>
          <p:nvPr/>
        </p:nvSpPr>
        <p:spPr>
          <a:xfrm>
            <a:off x="221673" y="360218"/>
            <a:ext cx="4959927" cy="523220"/>
          </a:xfrm>
          <a:prstGeom prst="rect">
            <a:avLst/>
          </a:prstGeom>
          <a:noFill/>
        </p:spPr>
        <p:txBody>
          <a:bodyPr wrap="square" rtlCol="0">
            <a:spAutoFit/>
          </a:bodyPr>
          <a:lstStyle/>
          <a:p>
            <a:r>
              <a:rPr lang="en-US" altLang="zh-CN" sz="2800" dirty="0">
                <a:latin typeface="Times New Roman" panose="02020603050405020304" pitchFamily="18" charset="0"/>
                <a:ea typeface="Cambria Math" panose="02040503050406030204" pitchFamily="18" charset="0"/>
                <a:cs typeface="Times New Roman" panose="02020603050405020304" pitchFamily="18" charset="0"/>
              </a:rPr>
              <a:t>Loss versus training </a:t>
            </a:r>
            <a:r>
              <a:rPr lang="en-US" altLang="zh-CN" sz="2800" dirty="0" smtClean="0">
                <a:latin typeface="Times New Roman" panose="02020603050405020304" pitchFamily="18" charset="0"/>
                <a:ea typeface="Cambria Math" panose="02040503050406030204" pitchFamily="18" charset="0"/>
                <a:cs typeface="Times New Roman" panose="02020603050405020304" pitchFamily="18" charset="0"/>
              </a:rPr>
              <a:t>iteration</a:t>
            </a:r>
            <a:r>
              <a:rPr lang="zh-CN" altLang="en-US" sz="2800" dirty="0" smtClean="0">
                <a:latin typeface="Times New Roman" panose="02020603050405020304" pitchFamily="18" charset="0"/>
                <a:ea typeface="Cambria Math" panose="02040503050406030204" pitchFamily="18" charset="0"/>
                <a:cs typeface="Times New Roman" panose="02020603050405020304" pitchFamily="18" charset="0"/>
              </a:rPr>
              <a:t>：</a:t>
            </a:r>
            <a:endParaRPr lang="zh-CN" altLang="en-US"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005185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9558" y="1740910"/>
            <a:ext cx="10529623" cy="5117090"/>
          </a:xfrm>
          <a:prstGeom prst="rect">
            <a:avLst/>
          </a:prstGeom>
        </p:spPr>
      </p:pic>
      <p:sp>
        <p:nvSpPr>
          <p:cNvPr id="2" name="矩形 1"/>
          <p:cNvSpPr/>
          <p:nvPr/>
        </p:nvSpPr>
        <p:spPr>
          <a:xfrm>
            <a:off x="503071" y="362588"/>
            <a:ext cx="4600940" cy="523220"/>
          </a:xfrm>
          <a:prstGeom prst="rect">
            <a:avLst/>
          </a:prstGeom>
        </p:spPr>
        <p:txBody>
          <a:bodyPr wrap="none">
            <a:spAutoFit/>
          </a:bodyPr>
          <a:lstStyle/>
          <a:p>
            <a:r>
              <a:rPr lang="en-US" altLang="zh-CN" sz="2800" b="1" dirty="0" smtClean="0">
                <a:solidFill>
                  <a:srgbClr val="262626"/>
                </a:solidFill>
                <a:latin typeface="Times New Roman" panose="02020603050405020304" pitchFamily="18" charset="0"/>
                <a:cs typeface="Times New Roman" panose="02020603050405020304" pitchFamily="18" charset="0"/>
              </a:rPr>
              <a:t>Real Images vs</a:t>
            </a:r>
            <a:r>
              <a:rPr lang="en-US" altLang="zh-CN" sz="2800" b="1" dirty="0">
                <a:solidFill>
                  <a:srgbClr val="262626"/>
                </a:solidFill>
                <a:latin typeface="Times New Roman" panose="02020603050405020304" pitchFamily="18" charset="0"/>
                <a:cs typeface="Times New Roman" panose="02020603050405020304" pitchFamily="18" charset="0"/>
              </a:rPr>
              <a:t>. Fake Images</a:t>
            </a:r>
            <a:endParaRPr lang="zh-CN" altLang="en-US" sz="2800" dirty="0">
              <a:latin typeface="Times New Roman" panose="02020603050405020304" pitchFamily="18" charset="0"/>
              <a:cs typeface="Times New Roman" panose="02020603050405020304" pitchFamily="18" charset="0"/>
            </a:endParaRPr>
          </a:p>
        </p:txBody>
      </p:sp>
      <p:sp>
        <p:nvSpPr>
          <p:cNvPr id="4" name="文本框 3"/>
          <p:cNvSpPr txBox="1"/>
          <p:nvPr/>
        </p:nvSpPr>
        <p:spPr>
          <a:xfrm>
            <a:off x="619558" y="1122218"/>
            <a:ext cx="11087533" cy="369332"/>
          </a:xfrm>
          <a:prstGeom prst="rect">
            <a:avLst/>
          </a:prstGeom>
          <a:noFill/>
        </p:spPr>
        <p:txBody>
          <a:bodyPr wrap="square" rtlCol="0">
            <a:spAutoFit/>
          </a:bodyPr>
          <a:lstStyle/>
          <a:p>
            <a:r>
              <a:rPr lang="zh-CN" altLang="en-US" dirty="0" smtClean="0">
                <a:latin typeface="宋体" panose="02010600030101010101" pitchFamily="2" charset="-122"/>
                <a:ea typeface="宋体" panose="02010600030101010101" pitchFamily="2" charset="-122"/>
              </a:rPr>
              <a:t>本实验只迭代了</a:t>
            </a:r>
            <a:r>
              <a:rPr lang="en-US" altLang="zh-CN" dirty="0" smtClean="0">
                <a:latin typeface="宋体" panose="02010600030101010101" pitchFamily="2" charset="-122"/>
                <a:ea typeface="宋体" panose="02010600030101010101" pitchFamily="2" charset="-122"/>
              </a:rPr>
              <a:t>20</a:t>
            </a:r>
            <a:r>
              <a:rPr lang="zh-CN" altLang="en-US" dirty="0" smtClean="0">
                <a:latin typeface="宋体" panose="02010600030101010101" pitchFamily="2" charset="-122"/>
                <a:ea typeface="宋体" panose="02010600030101010101" pitchFamily="2" charset="-122"/>
              </a:rPr>
              <a:t>次，可以考虑多次迭代可以提高生成的效果，效果如下图：</a:t>
            </a:r>
            <a:endParaRPr lang="zh-CN" altLang="en-US"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265540330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90945" y="277091"/>
            <a:ext cx="6594764" cy="369332"/>
          </a:xfrm>
          <a:prstGeom prst="rect">
            <a:avLst/>
          </a:prstGeom>
          <a:noFill/>
        </p:spPr>
        <p:txBody>
          <a:bodyPr wrap="square" rtlCol="0">
            <a:spAutoFit/>
          </a:bodyPr>
          <a:lstStyle/>
          <a:p>
            <a:r>
              <a:rPr lang="zh-CN" altLang="en-US" dirty="0" smtClean="0">
                <a:latin typeface="宋体" panose="02010600030101010101" pitchFamily="2" charset="-122"/>
                <a:ea typeface="宋体" panose="02010600030101010101" pitchFamily="2" charset="-122"/>
              </a:rPr>
              <a:t>这里制作了一个随着</a:t>
            </a:r>
            <a:r>
              <a:rPr lang="en-US" altLang="zh-CN" dirty="0" smtClean="0">
                <a:latin typeface="宋体" panose="02010600030101010101" pitchFamily="2" charset="-122"/>
                <a:ea typeface="宋体" panose="02010600030101010101" pitchFamily="2" charset="-122"/>
              </a:rPr>
              <a:t>D</a:t>
            </a:r>
            <a:r>
              <a:rPr lang="zh-CN" altLang="en-US" dirty="0" smtClean="0">
                <a:latin typeface="宋体" panose="02010600030101010101" pitchFamily="2" charset="-122"/>
                <a:ea typeface="宋体" panose="02010600030101010101" pitchFamily="2" charset="-122"/>
              </a:rPr>
              <a:t>和</a:t>
            </a:r>
            <a:r>
              <a:rPr lang="en-US" altLang="zh-CN" dirty="0" smtClean="0">
                <a:latin typeface="宋体" panose="02010600030101010101" pitchFamily="2" charset="-122"/>
                <a:ea typeface="宋体" panose="02010600030101010101" pitchFamily="2" charset="-122"/>
              </a:rPr>
              <a:t>G</a:t>
            </a:r>
            <a:r>
              <a:rPr lang="zh-CN" altLang="en-US" dirty="0" smtClean="0">
                <a:latin typeface="宋体" panose="02010600030101010101" pitchFamily="2" charset="-122"/>
                <a:ea typeface="宋体" panose="02010600030101010101" pitchFamily="2" charset="-122"/>
              </a:rPr>
              <a:t>在更新过程中产生图片变化的视频：</a:t>
            </a:r>
            <a:endParaRPr lang="zh-CN" altLang="en-US" dirty="0">
              <a:latin typeface="宋体" panose="02010600030101010101" pitchFamily="2" charset="-122"/>
              <a:ea typeface="宋体" panose="02010600030101010101" pitchFamily="2" charset="-122"/>
            </a:endParaRPr>
          </a:p>
        </p:txBody>
      </p:sp>
      <p:pic>
        <p:nvPicPr>
          <p:cNvPr id="3" name="二次元头像">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644525"/>
            <a:ext cx="12192000" cy="5568950"/>
          </a:xfrm>
          <a:prstGeom prst="rect">
            <a:avLst/>
          </a:prstGeom>
        </p:spPr>
      </p:pic>
    </p:spTree>
    <p:extLst>
      <p:ext uri="{BB962C8B-B14F-4D97-AF65-F5344CB8AC3E}">
        <p14:creationId xmlns:p14="http://schemas.microsoft.com/office/powerpoint/2010/main" val="257864580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81888" y="498765"/>
            <a:ext cx="10626437" cy="369332"/>
          </a:xfrm>
          <a:prstGeom prst="rect">
            <a:avLst/>
          </a:prstGeom>
          <a:noFill/>
        </p:spPr>
        <p:txBody>
          <a:bodyPr wrap="square" rtlCol="0">
            <a:spAutoFit/>
          </a:bodyPr>
          <a:lstStyle/>
          <a:p>
            <a:r>
              <a:rPr lang="zh-CN" altLang="en-US" dirty="0" smtClean="0">
                <a:latin typeface="宋体" panose="02010600030101010101" pitchFamily="2" charset="-122"/>
                <a:ea typeface="宋体" panose="02010600030101010101" pitchFamily="2" charset="-122"/>
              </a:rPr>
              <a:t>本实验的所有代码以及涉及的论文均可以在</a:t>
            </a:r>
            <a:r>
              <a:rPr lang="en-US" altLang="zh-CN" dirty="0">
                <a:hlinkClick r:id="rId2"/>
              </a:rPr>
              <a:t>https://</a:t>
            </a:r>
            <a:r>
              <a:rPr lang="en-US" altLang="zh-CN" dirty="0" smtClean="0">
                <a:hlinkClick r:id="rId2"/>
              </a:rPr>
              <a:t>github.com/xuxiaochun025/GAN-reports</a:t>
            </a:r>
            <a:r>
              <a:rPr lang="zh-CN" altLang="en-US" dirty="0" smtClean="0">
                <a:latin typeface="宋体" panose="02010600030101010101" pitchFamily="2" charset="-122"/>
                <a:ea typeface="宋体" panose="02010600030101010101" pitchFamily="2" charset="-122"/>
              </a:rPr>
              <a:t>上获得。</a:t>
            </a:r>
            <a:endParaRPr lang="zh-CN" altLang="en-US"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3973222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24691" y="298618"/>
            <a:ext cx="2762295" cy="584775"/>
          </a:xfrm>
          <a:prstGeom prst="rect">
            <a:avLst/>
          </a:prstGeom>
        </p:spPr>
        <p:txBody>
          <a:bodyPr wrap="none">
            <a:spAutoFit/>
          </a:bodyPr>
          <a:lstStyle/>
          <a:p>
            <a:pPr lvl="0"/>
            <a:r>
              <a:rPr lang="zh-CN" altLang="en-US" sz="3200" b="1" dirty="0" smtClean="0">
                <a:solidFill>
                  <a:prstClr val="black"/>
                </a:solidFill>
                <a:latin typeface="等线 Light" panose="020F0302020204030204"/>
              </a:rPr>
              <a:t>三 </a:t>
            </a:r>
            <a:r>
              <a:rPr lang="en-US" altLang="zh-CN" sz="3200" b="1" dirty="0" smtClean="0">
                <a:solidFill>
                  <a:prstClr val="black"/>
                </a:solidFill>
                <a:latin typeface="等线 Light" panose="020F0302020204030204"/>
              </a:rPr>
              <a:t>GAN</a:t>
            </a:r>
            <a:r>
              <a:rPr lang="zh-CN" altLang="en-US" sz="3200" b="1" dirty="0" smtClean="0">
                <a:solidFill>
                  <a:prstClr val="black"/>
                </a:solidFill>
                <a:latin typeface="等线 Light" panose="020F0302020204030204"/>
              </a:rPr>
              <a:t>的发展</a:t>
            </a:r>
            <a:endParaRPr lang="zh-CN" altLang="en-US" sz="3200" b="1" dirty="0">
              <a:solidFill>
                <a:prstClr val="black"/>
              </a:solidFill>
              <a:latin typeface="等线 Light" panose="020F0302020204030204"/>
            </a:endParaRPr>
          </a:p>
        </p:txBody>
      </p:sp>
      <p:sp>
        <p:nvSpPr>
          <p:cNvPr id="6" name="文本框 5"/>
          <p:cNvSpPr txBox="1"/>
          <p:nvPr/>
        </p:nvSpPr>
        <p:spPr>
          <a:xfrm>
            <a:off x="249381" y="883393"/>
            <a:ext cx="11720945" cy="4247317"/>
          </a:xfrm>
          <a:prstGeom prst="rect">
            <a:avLst/>
          </a:prstGeom>
          <a:noFill/>
        </p:spPr>
        <p:txBody>
          <a:bodyPr wrap="square" rtlCol="0">
            <a:spAutoFit/>
          </a:bodyPr>
          <a:lstStyle/>
          <a:p>
            <a:pPr algn="just">
              <a:lnSpc>
                <a:spcPct val="150000"/>
              </a:lnSpc>
            </a:pPr>
            <a:r>
              <a:rPr lang="en-US" altLang="zh-CN" b="1" dirty="0" smtClean="0">
                <a:latin typeface="Consolas" panose="020B0609020204030204" pitchFamily="49" charset="0"/>
                <a:cs typeface="Times New Roman" panose="02020603050405020304" pitchFamily="18" charset="0"/>
              </a:rPr>
              <a:t>Image-to-Image</a:t>
            </a:r>
            <a:r>
              <a:rPr lang="zh-CN" altLang="en-US" b="1" dirty="0" smtClean="0">
                <a:latin typeface="Consolas" panose="020B0609020204030204" pitchFamily="49" charset="0"/>
                <a:cs typeface="Times New Roman" panose="02020603050405020304" pitchFamily="18" charset="0"/>
              </a:rPr>
              <a:t>：</a:t>
            </a:r>
            <a:endParaRPr lang="en-US" altLang="zh-CN" b="1" dirty="0" smtClean="0">
              <a:latin typeface="Consolas" panose="020B0609020204030204" pitchFamily="49" charset="0"/>
              <a:cs typeface="Times New Roman" panose="02020603050405020304" pitchFamily="18" charset="0"/>
            </a:endParaRPr>
          </a:p>
          <a:p>
            <a:pPr algn="just">
              <a:lnSpc>
                <a:spcPct val="150000"/>
              </a:lnSpc>
            </a:pPr>
            <a:r>
              <a:rPr lang="en-US" altLang="zh-CN" dirty="0">
                <a:latin typeface="Consolas" panose="020B0609020204030204" pitchFamily="49" charset="0"/>
              </a:rPr>
              <a:t>Image-to-Image Translation with Conditional Adversarial </a:t>
            </a:r>
            <a:r>
              <a:rPr lang="en-US" altLang="zh-CN" dirty="0" smtClean="0">
                <a:latin typeface="Consolas" panose="020B0609020204030204" pitchFamily="49" charset="0"/>
              </a:rPr>
              <a:t>Networks (pix2pix)</a:t>
            </a:r>
            <a:endParaRPr lang="en-US" altLang="zh-CN" b="1" dirty="0" smtClean="0">
              <a:latin typeface="Consolas" panose="020B0609020204030204" pitchFamily="49" charset="0"/>
              <a:cs typeface="Times New Roman" panose="02020603050405020304" pitchFamily="18" charset="0"/>
            </a:endParaRPr>
          </a:p>
          <a:p>
            <a:pPr algn="just">
              <a:lnSpc>
                <a:spcPct val="150000"/>
              </a:lnSpc>
            </a:pPr>
            <a:r>
              <a:rPr lang="en-US" altLang="zh-CN" dirty="0">
                <a:latin typeface="Consolas" panose="020B0609020204030204" pitchFamily="49" charset="0"/>
              </a:rPr>
              <a:t>Unpaired Image-to-Image Translation using Cycle-Consistent Adversarial </a:t>
            </a:r>
            <a:r>
              <a:rPr lang="en-US" altLang="zh-CN" dirty="0" smtClean="0">
                <a:latin typeface="Consolas" panose="020B0609020204030204" pitchFamily="49" charset="0"/>
              </a:rPr>
              <a:t>Networks (CycleGAN)</a:t>
            </a:r>
          </a:p>
          <a:p>
            <a:pPr algn="just">
              <a:lnSpc>
                <a:spcPct val="150000"/>
              </a:lnSpc>
            </a:pPr>
            <a:r>
              <a:rPr lang="en-US" altLang="zh-CN" dirty="0">
                <a:latin typeface="Consolas" panose="020B0609020204030204" pitchFamily="49" charset="0"/>
              </a:rPr>
              <a:t>Uniﬁed Generative Adversarial Networks for Multi-Domain Image-to-Image </a:t>
            </a:r>
            <a:r>
              <a:rPr lang="en-US" altLang="zh-CN" dirty="0" smtClean="0">
                <a:latin typeface="Consolas" panose="020B0609020204030204" pitchFamily="49" charset="0"/>
              </a:rPr>
              <a:t>Translation (StarGAN)</a:t>
            </a:r>
          </a:p>
          <a:p>
            <a:pPr algn="just">
              <a:lnSpc>
                <a:spcPct val="150000"/>
              </a:lnSpc>
            </a:pPr>
            <a:r>
              <a:rPr lang="en-US" altLang="zh-CN" dirty="0">
                <a:latin typeface="Consolas" panose="020B0609020204030204" pitchFamily="49" charset="0"/>
              </a:rPr>
              <a:t>A Style-Based Generator Architecture for Generative Adversarial </a:t>
            </a:r>
            <a:r>
              <a:rPr lang="en-US" altLang="zh-CN" dirty="0" smtClean="0">
                <a:latin typeface="Consolas" panose="020B0609020204030204" pitchFamily="49" charset="0"/>
              </a:rPr>
              <a:t>Networks (StyleGAN)</a:t>
            </a:r>
          </a:p>
          <a:p>
            <a:pPr algn="just">
              <a:lnSpc>
                <a:spcPct val="150000"/>
              </a:lnSpc>
            </a:pPr>
            <a:endParaRPr lang="en-US" altLang="zh-CN" dirty="0" smtClean="0">
              <a:latin typeface="Consolas" panose="020B0609020204030204" pitchFamily="49" charset="0"/>
            </a:endParaRPr>
          </a:p>
          <a:p>
            <a:pPr algn="just">
              <a:lnSpc>
                <a:spcPct val="150000"/>
              </a:lnSpc>
            </a:pPr>
            <a:r>
              <a:rPr lang="en-US" altLang="zh-CN" b="1" dirty="0" smtClean="0">
                <a:latin typeface="Consolas" panose="020B0609020204030204" pitchFamily="49" charset="0"/>
              </a:rPr>
              <a:t>Text-to-Image:</a:t>
            </a:r>
          </a:p>
          <a:p>
            <a:pPr algn="just">
              <a:lnSpc>
                <a:spcPct val="150000"/>
              </a:lnSpc>
            </a:pPr>
            <a:r>
              <a:rPr lang="en-US" altLang="zh-CN" dirty="0">
                <a:latin typeface="Consolas" panose="020B0609020204030204" pitchFamily="49" charset="0"/>
              </a:rPr>
              <a:t>Generative Adversarial Text to Image </a:t>
            </a:r>
            <a:r>
              <a:rPr lang="en-US" altLang="zh-CN" dirty="0" smtClean="0">
                <a:latin typeface="Consolas" panose="020B0609020204030204" pitchFamily="49" charset="0"/>
              </a:rPr>
              <a:t>Synthesis</a:t>
            </a:r>
          </a:p>
          <a:p>
            <a:pPr algn="just">
              <a:lnSpc>
                <a:spcPct val="150000"/>
              </a:lnSpc>
            </a:pPr>
            <a:r>
              <a:rPr lang="en-US" altLang="zh-CN" dirty="0">
                <a:latin typeface="Consolas" panose="020B0609020204030204" pitchFamily="49" charset="0"/>
              </a:rPr>
              <a:t>Text to Photo-realistic Image </a:t>
            </a:r>
            <a:r>
              <a:rPr lang="en-US" altLang="zh-CN" dirty="0" smtClean="0">
                <a:latin typeface="Consolas" panose="020B0609020204030204" pitchFamily="49" charset="0"/>
              </a:rPr>
              <a:t>Synthesis with </a:t>
            </a:r>
            <a:r>
              <a:rPr lang="en-US" altLang="zh-CN" dirty="0">
                <a:latin typeface="Consolas" panose="020B0609020204030204" pitchFamily="49" charset="0"/>
              </a:rPr>
              <a:t>Stacked Generative Adversarial </a:t>
            </a:r>
            <a:r>
              <a:rPr lang="en-US" altLang="zh-CN" dirty="0" smtClean="0">
                <a:latin typeface="Consolas" panose="020B0609020204030204" pitchFamily="49" charset="0"/>
              </a:rPr>
              <a:t>Networks (StackGAN)</a:t>
            </a:r>
            <a:endParaRPr lang="zh-CN" altLang="en-US" dirty="0">
              <a:latin typeface="Consolas" panose="020B0609020204030204" pitchFamily="49" charset="0"/>
            </a:endParaRPr>
          </a:p>
        </p:txBody>
      </p:sp>
    </p:spTree>
    <p:extLst>
      <p:ext uri="{BB962C8B-B14F-4D97-AF65-F5344CB8AC3E}">
        <p14:creationId xmlns:p14="http://schemas.microsoft.com/office/powerpoint/2010/main" val="426368559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5396" y="820302"/>
            <a:ext cx="8343900" cy="3819525"/>
          </a:xfrm>
          <a:prstGeom prst="rect">
            <a:avLst/>
          </a:prstGeom>
        </p:spPr>
      </p:pic>
      <p:sp>
        <p:nvSpPr>
          <p:cNvPr id="3" name="文本框 2"/>
          <p:cNvSpPr txBox="1"/>
          <p:nvPr/>
        </p:nvSpPr>
        <p:spPr>
          <a:xfrm>
            <a:off x="263236" y="235527"/>
            <a:ext cx="4668982" cy="584775"/>
          </a:xfrm>
          <a:prstGeom prst="rect">
            <a:avLst/>
          </a:prstGeom>
          <a:noFill/>
        </p:spPr>
        <p:txBody>
          <a:bodyPr wrap="square" rtlCol="0">
            <a:spAutoFit/>
          </a:bodyPr>
          <a:lstStyle/>
          <a:p>
            <a:r>
              <a:rPr lang="zh-CN" altLang="en-US" sz="3200" b="1" dirty="0" smtClean="0">
                <a:latin typeface="+mj-lt"/>
              </a:rPr>
              <a:t>一 </a:t>
            </a:r>
            <a:r>
              <a:rPr lang="en-US" altLang="zh-CN" sz="3200" b="1" dirty="0" smtClean="0">
                <a:latin typeface="+mj-lt"/>
              </a:rPr>
              <a:t>GAN</a:t>
            </a:r>
            <a:r>
              <a:rPr lang="zh-CN" altLang="en-US" sz="3200" b="1" dirty="0" smtClean="0">
                <a:latin typeface="+mj-lt"/>
              </a:rPr>
              <a:t>的原理和结构</a:t>
            </a:r>
            <a:endParaRPr lang="zh-CN" altLang="en-US" sz="3200" b="1" dirty="0">
              <a:latin typeface="+mj-lt"/>
            </a:endParaRPr>
          </a:p>
        </p:txBody>
      </p:sp>
      <p:sp>
        <p:nvSpPr>
          <p:cNvPr id="4" name="文本框 3"/>
          <p:cNvSpPr txBox="1"/>
          <p:nvPr/>
        </p:nvSpPr>
        <p:spPr>
          <a:xfrm>
            <a:off x="415636" y="5043055"/>
            <a:ext cx="11540837" cy="1200329"/>
          </a:xfrm>
          <a:prstGeom prst="rect">
            <a:avLst/>
          </a:prstGeom>
          <a:noFill/>
        </p:spPr>
        <p:txBody>
          <a:bodyPr wrap="square" rtlCol="0">
            <a:spAutoFit/>
          </a:bodyPr>
          <a:lstStyle/>
          <a:p>
            <a:r>
              <a:rPr lang="zh-CN" altLang="en-US" dirty="0" smtClean="0">
                <a:latin typeface="宋体" panose="02010600030101010101" pitchFamily="2" charset="-122"/>
                <a:ea typeface="宋体" panose="02010600030101010101" pitchFamily="2" charset="-122"/>
              </a:rPr>
              <a:t>如图所示</a:t>
            </a:r>
            <a:r>
              <a:rPr lang="en-US" altLang="zh-CN" dirty="0" smtClean="0">
                <a:latin typeface="宋体" panose="02010600030101010101" pitchFamily="2" charset="-122"/>
                <a:ea typeface="宋体" panose="02010600030101010101" pitchFamily="2" charset="-122"/>
              </a:rPr>
              <a:t>:</a:t>
            </a:r>
            <a:r>
              <a:rPr lang="zh-CN" altLang="en-US" dirty="0" smtClean="0">
                <a:latin typeface="宋体" panose="02010600030101010101" pitchFamily="2" charset="-122"/>
                <a:ea typeface="宋体" panose="02010600030101010101" pitchFamily="2" charset="-122"/>
              </a:rPr>
              <a:t>一个神经网络试图生成真实数据（注意</a:t>
            </a:r>
            <a:r>
              <a:rPr lang="en-US" altLang="zh-CN" dirty="0" smtClean="0">
                <a:latin typeface="宋体" panose="02010600030101010101" pitchFamily="2" charset="-122"/>
                <a:ea typeface="宋体" panose="02010600030101010101" pitchFamily="2" charset="-122"/>
              </a:rPr>
              <a:t>GAN</a:t>
            </a:r>
            <a:r>
              <a:rPr lang="zh-CN" altLang="en-US" dirty="0" smtClean="0">
                <a:latin typeface="宋体" panose="02010600030101010101" pitchFamily="2" charset="-122"/>
                <a:ea typeface="宋体" panose="02010600030101010101" pitchFamily="2" charset="-122"/>
              </a:rPr>
              <a:t>可用于建模任何数据分布，但主要用于图像），而另一个网络试图区分真实数据和生成器网络生成的数据。</a:t>
            </a:r>
          </a:p>
          <a:p>
            <a:endParaRPr lang="zh-CN" altLang="en-US" dirty="0" smtClean="0">
              <a:latin typeface="宋体" panose="02010600030101010101" pitchFamily="2" charset="-122"/>
              <a:ea typeface="宋体" panose="02010600030101010101" pitchFamily="2" charset="-122"/>
            </a:endParaRPr>
          </a:p>
          <a:p>
            <a:r>
              <a:rPr lang="zh-CN" altLang="en-US" dirty="0" smtClean="0">
                <a:latin typeface="宋体" panose="02010600030101010101" pitchFamily="2" charset="-122"/>
                <a:ea typeface="宋体" panose="02010600030101010101" pitchFamily="2" charset="-122"/>
              </a:rPr>
              <a:t>生成器网络使用鉴别器作为损失函数并更新其参数以生成开始看起来更真实的数据。</a:t>
            </a:r>
            <a:endParaRPr lang="zh-CN" altLang="en-US"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139822039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381C5D6-FFEB-4C25-941D-B91A810D4D1A}"/>
              </a:ext>
            </a:extLst>
          </p:cNvPr>
          <p:cNvSpPr txBox="1">
            <a:spLocks/>
          </p:cNvSpPr>
          <p:nvPr/>
        </p:nvSpPr>
        <p:spPr>
          <a:xfrm>
            <a:off x="266674" y="265015"/>
            <a:ext cx="78867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TW" b="1" dirty="0" smtClean="0"/>
              <a:t>Generator</a:t>
            </a:r>
            <a:endParaRPr lang="zh-TW" altLang="en-US" b="1" dirty="0"/>
          </a:p>
        </p:txBody>
      </p:sp>
      <p:sp>
        <p:nvSpPr>
          <p:cNvPr id="3" name="矩形 2">
            <a:extLst>
              <a:ext uri="{FF2B5EF4-FFF2-40B4-BE49-F238E27FC236}">
                <a16:creationId xmlns:a16="http://schemas.microsoft.com/office/drawing/2014/main" id="{AA59FA00-F6A4-453A-B24F-ED020C953FFD}"/>
              </a:ext>
            </a:extLst>
          </p:cNvPr>
          <p:cNvSpPr/>
          <p:nvPr/>
        </p:nvSpPr>
        <p:spPr>
          <a:xfrm>
            <a:off x="3576580" y="1722483"/>
            <a:ext cx="1517650" cy="1284034"/>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Generator</a:t>
            </a:r>
          </a:p>
        </p:txBody>
      </p:sp>
      <p:sp>
        <p:nvSpPr>
          <p:cNvPr id="4" name="文字方塊 4">
            <a:extLst>
              <a:ext uri="{FF2B5EF4-FFF2-40B4-BE49-F238E27FC236}">
                <a16:creationId xmlns:a16="http://schemas.microsoft.com/office/drawing/2014/main" id="{AE902273-3956-4F1C-80E5-3283EF4034F2}"/>
              </a:ext>
            </a:extLst>
          </p:cNvPr>
          <p:cNvSpPr txBox="1"/>
          <p:nvPr/>
        </p:nvSpPr>
        <p:spPr>
          <a:xfrm>
            <a:off x="5188826" y="651222"/>
            <a:ext cx="3499945" cy="954107"/>
          </a:xfrm>
          <a:prstGeom prst="rect">
            <a:avLst/>
          </a:prstGeom>
          <a:noFill/>
        </p:spPr>
        <p:txBody>
          <a:bodyPr wrap="square" rtlCol="0">
            <a:spAutoFit/>
          </a:bodyPr>
          <a:lstStyle/>
          <a:p>
            <a:r>
              <a:rPr lang="en-US" altLang="zh-TW" sz="2800" dirty="0"/>
              <a:t>It is a neural network (NN), or a function.</a:t>
            </a:r>
            <a:endParaRPr lang="zh-TW" altLang="en-US" sz="2800" dirty="0"/>
          </a:p>
        </p:txBody>
      </p:sp>
      <p:cxnSp>
        <p:nvCxnSpPr>
          <p:cNvPr id="5" name="直線單箭頭接點 6">
            <a:extLst>
              <a:ext uri="{FF2B5EF4-FFF2-40B4-BE49-F238E27FC236}">
                <a16:creationId xmlns:a16="http://schemas.microsoft.com/office/drawing/2014/main" id="{578F7C6F-C648-4E0F-9A4A-80DEE1223D99}"/>
              </a:ext>
            </a:extLst>
          </p:cNvPr>
          <p:cNvCxnSpPr>
            <a:cxnSpLocks/>
            <a:endCxn id="4" idx="1"/>
          </p:cNvCxnSpPr>
          <p:nvPr/>
        </p:nvCxnSpPr>
        <p:spPr>
          <a:xfrm flipV="1">
            <a:off x="4360096" y="1128276"/>
            <a:ext cx="828730" cy="923682"/>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箭號: 向右 11">
            <a:extLst>
              <a:ext uri="{FF2B5EF4-FFF2-40B4-BE49-F238E27FC236}">
                <a16:creationId xmlns:a16="http://schemas.microsoft.com/office/drawing/2014/main" id="{61FC0AF3-A14F-4FF5-BED7-50A9AA6B339E}"/>
              </a:ext>
            </a:extLst>
          </p:cNvPr>
          <p:cNvSpPr/>
          <p:nvPr/>
        </p:nvSpPr>
        <p:spPr>
          <a:xfrm>
            <a:off x="2652983" y="2109671"/>
            <a:ext cx="788276" cy="49770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7" name="箭號: 向右 12">
            <a:extLst>
              <a:ext uri="{FF2B5EF4-FFF2-40B4-BE49-F238E27FC236}">
                <a16:creationId xmlns:a16="http://schemas.microsoft.com/office/drawing/2014/main" id="{BBD7A910-8066-4659-B627-D512F39DF9F8}"/>
              </a:ext>
            </a:extLst>
          </p:cNvPr>
          <p:cNvSpPr/>
          <p:nvPr/>
        </p:nvSpPr>
        <p:spPr>
          <a:xfrm>
            <a:off x="5238744" y="2109670"/>
            <a:ext cx="788276" cy="49770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8" name="矩形 7">
            <a:extLst>
              <a:ext uri="{FF2B5EF4-FFF2-40B4-BE49-F238E27FC236}">
                <a16:creationId xmlns:a16="http://schemas.microsoft.com/office/drawing/2014/main" id="{18B7C4A7-FB0D-4412-BE77-B92E922C0764}"/>
              </a:ext>
            </a:extLst>
          </p:cNvPr>
          <p:cNvSpPr/>
          <p:nvPr/>
        </p:nvSpPr>
        <p:spPr>
          <a:xfrm>
            <a:off x="1581984" y="3550562"/>
            <a:ext cx="1517650" cy="88489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Generator</a:t>
            </a:r>
          </a:p>
        </p:txBody>
      </p:sp>
      <mc:AlternateContent xmlns:mc="http://schemas.openxmlformats.org/markup-compatibility/2006" xmlns:a14="http://schemas.microsoft.com/office/drawing/2010/main">
        <mc:Choice Requires="a14">
          <p:sp>
            <p:nvSpPr>
              <p:cNvPr id="9" name="文字方塊 22">
                <a:extLst>
                  <a:ext uri="{FF2B5EF4-FFF2-40B4-BE49-F238E27FC236}">
                    <a16:creationId xmlns:a16="http://schemas.microsoft.com/office/drawing/2014/main" id="{53589CC7-C106-4A99-92A4-2E5E0D2770E0}"/>
                  </a:ext>
                </a:extLst>
              </p:cNvPr>
              <p:cNvSpPr txBox="1"/>
              <p:nvPr/>
            </p:nvSpPr>
            <p:spPr>
              <a:xfrm>
                <a:off x="569980" y="3352329"/>
                <a:ext cx="519053" cy="127208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TW" i="1" smtClean="0">
                              <a:latin typeface="Cambria Math" panose="02040503050406030204" pitchFamily="18" charset="0"/>
                            </a:rPr>
                          </m:ctrlPr>
                        </m:dPr>
                        <m:e>
                          <m:eqArr>
                            <m:eqArrPr>
                              <m:ctrlPr>
                                <a:rPr lang="en-US" altLang="zh-TW" i="1" smtClean="0">
                                  <a:latin typeface="Cambria Math" panose="02040503050406030204" pitchFamily="18" charset="0"/>
                                </a:rPr>
                              </m:ctrlPr>
                            </m:eqArrPr>
                            <m:e>
                              <m:r>
                                <a:rPr lang="en-US" altLang="zh-TW" b="0" i="1" smtClean="0">
                                  <a:latin typeface="Cambria Math" panose="02040503050406030204" pitchFamily="18" charset="0"/>
                                </a:rPr>
                                <m:t>0.1</m:t>
                              </m:r>
                            </m:e>
                            <m:e>
                              <m:r>
                                <a:rPr lang="en-US" altLang="zh-TW" b="0" i="1" smtClean="0">
                                  <a:latin typeface="Cambria Math" panose="02040503050406030204" pitchFamily="18" charset="0"/>
                                </a:rPr>
                                <m:t>−3</m:t>
                              </m:r>
                            </m:e>
                            <m:e>
                              <m:r>
                                <a:rPr lang="zh-TW" altLang="en-US" i="1" smtClean="0">
                                  <a:latin typeface="Cambria Math" panose="02040503050406030204" pitchFamily="18" charset="0"/>
                                </a:rPr>
                                <m:t>⋮</m:t>
                              </m:r>
                            </m:e>
                            <m:e>
                              <m:r>
                                <a:rPr lang="en-US" altLang="zh-TW" b="0" i="1" smtClean="0">
                                  <a:latin typeface="Cambria Math" panose="02040503050406030204" pitchFamily="18" charset="0"/>
                                </a:rPr>
                                <m:t>2.4</m:t>
                              </m:r>
                            </m:e>
                            <m:e>
                              <m:r>
                                <a:rPr lang="en-US" altLang="zh-TW" b="0" i="1" smtClean="0">
                                  <a:latin typeface="Cambria Math" panose="02040503050406030204" pitchFamily="18" charset="0"/>
                                </a:rPr>
                                <m:t>0.9</m:t>
                              </m:r>
                            </m:e>
                          </m:eqArr>
                        </m:e>
                      </m:d>
                    </m:oMath>
                  </m:oMathPara>
                </a14:m>
                <a:endParaRPr lang="zh-TW" altLang="en-US" dirty="0"/>
              </a:p>
            </p:txBody>
          </p:sp>
        </mc:Choice>
        <mc:Fallback xmlns="">
          <p:sp>
            <p:nvSpPr>
              <p:cNvPr id="9" name="文字方塊 22">
                <a:extLst>
                  <a:ext uri="{FF2B5EF4-FFF2-40B4-BE49-F238E27FC236}">
                    <a16:creationId xmlns:a16="http://schemas.microsoft.com/office/drawing/2014/main" id="{53589CC7-C106-4A99-92A4-2E5E0D2770E0}"/>
                  </a:ext>
                </a:extLst>
              </p:cNvPr>
              <p:cNvSpPr txBox="1">
                <a:spLocks noRot="1" noChangeAspect="1" noMove="1" noResize="1" noEditPoints="1" noAdjustHandles="1" noChangeArrowheads="1" noChangeShapeType="1" noTextEdit="1"/>
              </p:cNvSpPr>
              <p:nvPr/>
            </p:nvSpPr>
            <p:spPr>
              <a:xfrm>
                <a:off x="569980" y="3352329"/>
                <a:ext cx="519053" cy="1272080"/>
              </a:xfrm>
              <a:prstGeom prst="rect">
                <a:avLst/>
              </a:prstGeom>
              <a:blipFill>
                <a:blip r:embed="rId2"/>
                <a:stretch>
                  <a:fillRect/>
                </a:stretch>
              </a:blipFill>
            </p:spPr>
            <p:txBody>
              <a:bodyPr/>
              <a:lstStyle/>
              <a:p>
                <a:r>
                  <a:rPr lang="zh-CN" altLang="en-US">
                    <a:noFill/>
                  </a:rPr>
                  <a:t> </a:t>
                </a:r>
              </a:p>
            </p:txBody>
          </p:sp>
        </mc:Fallback>
      </mc:AlternateContent>
      <p:sp>
        <p:nvSpPr>
          <p:cNvPr id="10" name="箭號: 向右 23">
            <a:extLst>
              <a:ext uri="{FF2B5EF4-FFF2-40B4-BE49-F238E27FC236}">
                <a16:creationId xmlns:a16="http://schemas.microsoft.com/office/drawing/2014/main" id="{1F8F995E-4A02-4AE9-9A93-2B9BEEEA8D77}"/>
              </a:ext>
            </a:extLst>
          </p:cNvPr>
          <p:cNvSpPr/>
          <p:nvPr/>
        </p:nvSpPr>
        <p:spPr>
          <a:xfrm>
            <a:off x="1169754" y="3744157"/>
            <a:ext cx="384828" cy="49770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11" name="矩形 10">
            <a:extLst>
              <a:ext uri="{FF2B5EF4-FFF2-40B4-BE49-F238E27FC236}">
                <a16:creationId xmlns:a16="http://schemas.microsoft.com/office/drawing/2014/main" id="{B062217C-EBEB-44E8-8E81-373600541BB5}"/>
              </a:ext>
            </a:extLst>
          </p:cNvPr>
          <p:cNvSpPr/>
          <p:nvPr/>
        </p:nvSpPr>
        <p:spPr>
          <a:xfrm>
            <a:off x="6171534" y="1924969"/>
            <a:ext cx="814986" cy="867103"/>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TW" dirty="0"/>
              <a:t>image</a:t>
            </a:r>
            <a:endParaRPr lang="zh-TW" altLang="en-US" dirty="0"/>
          </a:p>
        </p:txBody>
      </p:sp>
      <p:sp>
        <p:nvSpPr>
          <p:cNvPr id="12" name="矩形 11">
            <a:extLst>
              <a:ext uri="{FF2B5EF4-FFF2-40B4-BE49-F238E27FC236}">
                <a16:creationId xmlns:a16="http://schemas.microsoft.com/office/drawing/2014/main" id="{7A62E9F4-AE95-4878-AB93-7DEB3103D85D}"/>
              </a:ext>
            </a:extLst>
          </p:cNvPr>
          <p:cNvSpPr/>
          <p:nvPr/>
        </p:nvSpPr>
        <p:spPr>
          <a:xfrm>
            <a:off x="2281178" y="2028347"/>
            <a:ext cx="218098" cy="636037"/>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13" name="文字方塊 29">
            <a:extLst>
              <a:ext uri="{FF2B5EF4-FFF2-40B4-BE49-F238E27FC236}">
                <a16:creationId xmlns:a16="http://schemas.microsoft.com/office/drawing/2014/main" id="{7CE203AA-07DD-4B8D-9871-CE05EB29F763}"/>
              </a:ext>
            </a:extLst>
          </p:cNvPr>
          <p:cNvSpPr txBox="1"/>
          <p:nvPr/>
        </p:nvSpPr>
        <p:spPr>
          <a:xfrm>
            <a:off x="1291203" y="2093904"/>
            <a:ext cx="1001554" cy="461665"/>
          </a:xfrm>
          <a:prstGeom prst="rect">
            <a:avLst/>
          </a:prstGeom>
          <a:noFill/>
        </p:spPr>
        <p:txBody>
          <a:bodyPr wrap="square" rtlCol="0">
            <a:spAutoFit/>
          </a:bodyPr>
          <a:lstStyle/>
          <a:p>
            <a:pPr algn="ctr"/>
            <a:r>
              <a:rPr lang="en-US" altLang="zh-TW" sz="2400" dirty="0"/>
              <a:t>vector</a:t>
            </a:r>
            <a:endParaRPr lang="zh-TW" altLang="en-US" sz="2400" dirty="0"/>
          </a:p>
        </p:txBody>
      </p:sp>
      <p:cxnSp>
        <p:nvCxnSpPr>
          <p:cNvPr id="14" name="直線接點 31">
            <a:extLst>
              <a:ext uri="{FF2B5EF4-FFF2-40B4-BE49-F238E27FC236}">
                <a16:creationId xmlns:a16="http://schemas.microsoft.com/office/drawing/2014/main" id="{B79CE5BB-92C1-41D3-8D58-82A424AE76BA}"/>
              </a:ext>
            </a:extLst>
          </p:cNvPr>
          <p:cNvCxnSpPr/>
          <p:nvPr/>
        </p:nvCxnSpPr>
        <p:spPr>
          <a:xfrm flipV="1">
            <a:off x="0" y="3158587"/>
            <a:ext cx="11672048" cy="24667"/>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箭號: 向右 32">
            <a:extLst>
              <a:ext uri="{FF2B5EF4-FFF2-40B4-BE49-F238E27FC236}">
                <a16:creationId xmlns:a16="http://schemas.microsoft.com/office/drawing/2014/main" id="{D8045BFF-6DC9-4CE9-BE02-59343A1F0729}"/>
              </a:ext>
            </a:extLst>
          </p:cNvPr>
          <p:cNvSpPr/>
          <p:nvPr/>
        </p:nvSpPr>
        <p:spPr>
          <a:xfrm>
            <a:off x="3127036" y="3756112"/>
            <a:ext cx="384828" cy="49770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16" name="矩形 15">
            <a:extLst>
              <a:ext uri="{FF2B5EF4-FFF2-40B4-BE49-F238E27FC236}">
                <a16:creationId xmlns:a16="http://schemas.microsoft.com/office/drawing/2014/main" id="{D3D33FE2-85B5-4767-92D6-96AFF6FB5CD2}"/>
              </a:ext>
            </a:extLst>
          </p:cNvPr>
          <p:cNvSpPr/>
          <p:nvPr/>
        </p:nvSpPr>
        <p:spPr>
          <a:xfrm>
            <a:off x="7832415" y="3629943"/>
            <a:ext cx="1517650" cy="88489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Generator</a:t>
            </a:r>
          </a:p>
        </p:txBody>
      </p:sp>
      <mc:AlternateContent xmlns:mc="http://schemas.openxmlformats.org/markup-compatibility/2006" xmlns:a14="http://schemas.microsoft.com/office/drawing/2010/main">
        <mc:Choice Requires="a14">
          <p:sp>
            <p:nvSpPr>
              <p:cNvPr id="17" name="文字方塊 34">
                <a:extLst>
                  <a:ext uri="{FF2B5EF4-FFF2-40B4-BE49-F238E27FC236}">
                    <a16:creationId xmlns:a16="http://schemas.microsoft.com/office/drawing/2014/main" id="{D32F0FAA-6B0D-4D41-9170-CBC6A3C15D33}"/>
                  </a:ext>
                </a:extLst>
              </p:cNvPr>
              <p:cNvSpPr txBox="1"/>
              <p:nvPr/>
            </p:nvSpPr>
            <p:spPr>
              <a:xfrm>
                <a:off x="6897329" y="3435368"/>
                <a:ext cx="519053" cy="127208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TW" i="1" smtClean="0">
                              <a:latin typeface="Cambria Math" panose="02040503050406030204" pitchFamily="18" charset="0"/>
                            </a:rPr>
                          </m:ctrlPr>
                        </m:dPr>
                        <m:e>
                          <m:eqArr>
                            <m:eqArrPr>
                              <m:ctrlPr>
                                <a:rPr lang="en-US" altLang="zh-TW" i="1" smtClean="0">
                                  <a:latin typeface="Cambria Math" panose="02040503050406030204" pitchFamily="18" charset="0"/>
                                </a:rPr>
                              </m:ctrlPr>
                            </m:eqArrPr>
                            <m:e>
                              <m:r>
                                <a:rPr lang="en-US" altLang="zh-TW" b="0" i="1" smtClean="0">
                                  <a:latin typeface="Cambria Math" panose="02040503050406030204" pitchFamily="18" charset="0"/>
                                </a:rPr>
                                <m:t>3</m:t>
                              </m:r>
                            </m:e>
                            <m:e>
                              <m:r>
                                <a:rPr lang="en-US" altLang="zh-TW" b="0" i="1" smtClean="0">
                                  <a:latin typeface="Cambria Math" panose="02040503050406030204" pitchFamily="18" charset="0"/>
                                </a:rPr>
                                <m:t>−3</m:t>
                              </m:r>
                            </m:e>
                            <m:e>
                              <m:r>
                                <a:rPr lang="zh-TW" altLang="en-US" i="1" smtClean="0">
                                  <a:latin typeface="Cambria Math" panose="02040503050406030204" pitchFamily="18" charset="0"/>
                                </a:rPr>
                                <m:t>⋮</m:t>
                              </m:r>
                            </m:e>
                            <m:e>
                              <m:r>
                                <a:rPr lang="en-US" altLang="zh-TW" b="0" i="1" smtClean="0">
                                  <a:latin typeface="Cambria Math" panose="02040503050406030204" pitchFamily="18" charset="0"/>
                                </a:rPr>
                                <m:t>2.4</m:t>
                              </m:r>
                            </m:e>
                            <m:e>
                              <m:r>
                                <a:rPr lang="en-US" altLang="zh-TW" b="0" i="1" smtClean="0">
                                  <a:latin typeface="Cambria Math" panose="02040503050406030204" pitchFamily="18" charset="0"/>
                                </a:rPr>
                                <m:t>0.9</m:t>
                              </m:r>
                            </m:e>
                          </m:eqArr>
                        </m:e>
                      </m:d>
                    </m:oMath>
                  </m:oMathPara>
                </a14:m>
                <a:endParaRPr lang="zh-TW" altLang="en-US" dirty="0"/>
              </a:p>
            </p:txBody>
          </p:sp>
        </mc:Choice>
        <mc:Fallback xmlns="">
          <p:sp>
            <p:nvSpPr>
              <p:cNvPr id="17" name="文字方塊 34">
                <a:extLst>
                  <a:ext uri="{FF2B5EF4-FFF2-40B4-BE49-F238E27FC236}">
                    <a16:creationId xmlns:a16="http://schemas.microsoft.com/office/drawing/2014/main" id="{D32F0FAA-6B0D-4D41-9170-CBC6A3C15D33}"/>
                  </a:ext>
                </a:extLst>
              </p:cNvPr>
              <p:cNvSpPr txBox="1">
                <a:spLocks noRot="1" noChangeAspect="1" noMove="1" noResize="1" noEditPoints="1" noAdjustHandles="1" noChangeArrowheads="1" noChangeShapeType="1" noTextEdit="1"/>
              </p:cNvSpPr>
              <p:nvPr/>
            </p:nvSpPr>
            <p:spPr>
              <a:xfrm>
                <a:off x="6897329" y="3435368"/>
                <a:ext cx="519053" cy="1272080"/>
              </a:xfrm>
              <a:prstGeom prst="rect">
                <a:avLst/>
              </a:prstGeom>
              <a:blipFill>
                <a:blip r:embed="rId3"/>
                <a:stretch>
                  <a:fillRect/>
                </a:stretch>
              </a:blipFill>
            </p:spPr>
            <p:txBody>
              <a:bodyPr/>
              <a:lstStyle/>
              <a:p>
                <a:r>
                  <a:rPr lang="zh-CN" altLang="en-US">
                    <a:noFill/>
                  </a:rPr>
                  <a:t> </a:t>
                </a:r>
              </a:p>
            </p:txBody>
          </p:sp>
        </mc:Fallback>
      </mc:AlternateContent>
      <p:sp>
        <p:nvSpPr>
          <p:cNvPr id="18" name="箭號: 向右 35">
            <a:extLst>
              <a:ext uri="{FF2B5EF4-FFF2-40B4-BE49-F238E27FC236}">
                <a16:creationId xmlns:a16="http://schemas.microsoft.com/office/drawing/2014/main" id="{105DBE29-293F-472F-A9E1-898E238EFF1B}"/>
              </a:ext>
            </a:extLst>
          </p:cNvPr>
          <p:cNvSpPr/>
          <p:nvPr/>
        </p:nvSpPr>
        <p:spPr>
          <a:xfrm>
            <a:off x="7420185" y="3823538"/>
            <a:ext cx="384828" cy="49770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19" name="箭號: 向右 37">
            <a:extLst>
              <a:ext uri="{FF2B5EF4-FFF2-40B4-BE49-F238E27FC236}">
                <a16:creationId xmlns:a16="http://schemas.microsoft.com/office/drawing/2014/main" id="{E69ED97F-2BC5-44B8-B447-ABEFC2925F83}"/>
              </a:ext>
            </a:extLst>
          </p:cNvPr>
          <p:cNvSpPr/>
          <p:nvPr/>
        </p:nvSpPr>
        <p:spPr>
          <a:xfrm>
            <a:off x="9377467" y="3835493"/>
            <a:ext cx="384828" cy="49770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20" name="矩形 19">
            <a:extLst>
              <a:ext uri="{FF2B5EF4-FFF2-40B4-BE49-F238E27FC236}">
                <a16:creationId xmlns:a16="http://schemas.microsoft.com/office/drawing/2014/main" id="{12E1AAA2-C233-4E4C-80BC-0AA10D57BABD}"/>
              </a:ext>
            </a:extLst>
          </p:cNvPr>
          <p:cNvSpPr/>
          <p:nvPr/>
        </p:nvSpPr>
        <p:spPr>
          <a:xfrm>
            <a:off x="1607809" y="5367455"/>
            <a:ext cx="1517650" cy="88489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Generator</a:t>
            </a:r>
          </a:p>
        </p:txBody>
      </p:sp>
      <mc:AlternateContent xmlns:mc="http://schemas.openxmlformats.org/markup-compatibility/2006" xmlns:a14="http://schemas.microsoft.com/office/drawing/2010/main">
        <mc:Choice Requires="a14">
          <p:sp>
            <p:nvSpPr>
              <p:cNvPr id="21" name="文字方塊 39">
                <a:extLst>
                  <a:ext uri="{FF2B5EF4-FFF2-40B4-BE49-F238E27FC236}">
                    <a16:creationId xmlns:a16="http://schemas.microsoft.com/office/drawing/2014/main" id="{83CBDC10-CB5B-4CD0-A14C-2E2789674473}"/>
                  </a:ext>
                </a:extLst>
              </p:cNvPr>
              <p:cNvSpPr txBox="1"/>
              <p:nvPr/>
            </p:nvSpPr>
            <p:spPr>
              <a:xfrm>
                <a:off x="595805" y="5169222"/>
                <a:ext cx="519053" cy="127208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TW" i="1" smtClean="0">
                              <a:latin typeface="Cambria Math" panose="02040503050406030204" pitchFamily="18" charset="0"/>
                            </a:rPr>
                          </m:ctrlPr>
                        </m:dPr>
                        <m:e>
                          <m:eqArr>
                            <m:eqArrPr>
                              <m:ctrlPr>
                                <a:rPr lang="en-US" altLang="zh-TW" i="1" smtClean="0">
                                  <a:latin typeface="Cambria Math" panose="02040503050406030204" pitchFamily="18" charset="0"/>
                                </a:rPr>
                              </m:ctrlPr>
                            </m:eqArrPr>
                            <m:e>
                              <m:r>
                                <a:rPr lang="en-US" altLang="zh-TW" b="0" i="1" smtClean="0">
                                  <a:latin typeface="Cambria Math" panose="02040503050406030204" pitchFamily="18" charset="0"/>
                                </a:rPr>
                                <m:t>0.1</m:t>
                              </m:r>
                            </m:e>
                            <m:e>
                              <m:r>
                                <a:rPr lang="en-US" altLang="zh-TW" b="0" i="1" smtClean="0">
                                  <a:latin typeface="Cambria Math" panose="02040503050406030204" pitchFamily="18" charset="0"/>
                                </a:rPr>
                                <m:t>2.1</m:t>
                              </m:r>
                            </m:e>
                            <m:e>
                              <m:r>
                                <a:rPr lang="zh-TW" altLang="en-US" i="1" smtClean="0">
                                  <a:latin typeface="Cambria Math" panose="02040503050406030204" pitchFamily="18" charset="0"/>
                                </a:rPr>
                                <m:t>⋮</m:t>
                              </m:r>
                            </m:e>
                            <m:e>
                              <m:r>
                                <a:rPr lang="en-US" altLang="zh-TW" b="0" i="1" smtClean="0">
                                  <a:latin typeface="Cambria Math" panose="02040503050406030204" pitchFamily="18" charset="0"/>
                                </a:rPr>
                                <m:t>5.4</m:t>
                              </m:r>
                            </m:e>
                            <m:e>
                              <m:r>
                                <a:rPr lang="en-US" altLang="zh-TW" b="0" i="1" smtClean="0">
                                  <a:latin typeface="Cambria Math" panose="02040503050406030204" pitchFamily="18" charset="0"/>
                                </a:rPr>
                                <m:t>0.9</m:t>
                              </m:r>
                            </m:e>
                          </m:eqArr>
                        </m:e>
                      </m:d>
                    </m:oMath>
                  </m:oMathPara>
                </a14:m>
                <a:endParaRPr lang="zh-TW" altLang="en-US" dirty="0"/>
              </a:p>
            </p:txBody>
          </p:sp>
        </mc:Choice>
        <mc:Fallback xmlns="">
          <p:sp>
            <p:nvSpPr>
              <p:cNvPr id="21" name="文字方塊 39">
                <a:extLst>
                  <a:ext uri="{FF2B5EF4-FFF2-40B4-BE49-F238E27FC236}">
                    <a16:creationId xmlns:a16="http://schemas.microsoft.com/office/drawing/2014/main" id="{83CBDC10-CB5B-4CD0-A14C-2E2789674473}"/>
                  </a:ext>
                </a:extLst>
              </p:cNvPr>
              <p:cNvSpPr txBox="1">
                <a:spLocks noRot="1" noChangeAspect="1" noMove="1" noResize="1" noEditPoints="1" noAdjustHandles="1" noChangeArrowheads="1" noChangeShapeType="1" noTextEdit="1"/>
              </p:cNvSpPr>
              <p:nvPr/>
            </p:nvSpPr>
            <p:spPr>
              <a:xfrm>
                <a:off x="595805" y="5169222"/>
                <a:ext cx="519053" cy="1272080"/>
              </a:xfrm>
              <a:prstGeom prst="rect">
                <a:avLst/>
              </a:prstGeom>
              <a:blipFill>
                <a:blip r:embed="rId4"/>
                <a:stretch>
                  <a:fillRect/>
                </a:stretch>
              </a:blipFill>
            </p:spPr>
            <p:txBody>
              <a:bodyPr/>
              <a:lstStyle/>
              <a:p>
                <a:r>
                  <a:rPr lang="zh-CN" altLang="en-US">
                    <a:noFill/>
                  </a:rPr>
                  <a:t> </a:t>
                </a:r>
              </a:p>
            </p:txBody>
          </p:sp>
        </mc:Fallback>
      </mc:AlternateContent>
      <p:sp>
        <p:nvSpPr>
          <p:cNvPr id="22" name="箭號: 向右 40">
            <a:extLst>
              <a:ext uri="{FF2B5EF4-FFF2-40B4-BE49-F238E27FC236}">
                <a16:creationId xmlns:a16="http://schemas.microsoft.com/office/drawing/2014/main" id="{5897601E-E874-4F08-9634-C86E68572C8A}"/>
              </a:ext>
            </a:extLst>
          </p:cNvPr>
          <p:cNvSpPr/>
          <p:nvPr/>
        </p:nvSpPr>
        <p:spPr>
          <a:xfrm>
            <a:off x="1195579" y="5561050"/>
            <a:ext cx="384828" cy="49770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23" name="箭號: 向右 42">
            <a:extLst>
              <a:ext uri="{FF2B5EF4-FFF2-40B4-BE49-F238E27FC236}">
                <a16:creationId xmlns:a16="http://schemas.microsoft.com/office/drawing/2014/main" id="{03A6E566-E4D1-4E27-8A78-3ACB5016F5C8}"/>
              </a:ext>
            </a:extLst>
          </p:cNvPr>
          <p:cNvSpPr/>
          <p:nvPr/>
        </p:nvSpPr>
        <p:spPr>
          <a:xfrm>
            <a:off x="3152861" y="5573005"/>
            <a:ext cx="384828" cy="49770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24" name="矩形 23">
            <a:extLst>
              <a:ext uri="{FF2B5EF4-FFF2-40B4-BE49-F238E27FC236}">
                <a16:creationId xmlns:a16="http://schemas.microsoft.com/office/drawing/2014/main" id="{78A85336-EF3D-4A41-8EA7-CAC27BEEE7F0}"/>
              </a:ext>
            </a:extLst>
          </p:cNvPr>
          <p:cNvSpPr/>
          <p:nvPr/>
        </p:nvSpPr>
        <p:spPr>
          <a:xfrm>
            <a:off x="7862599" y="5405538"/>
            <a:ext cx="1517650" cy="88489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Generator</a:t>
            </a:r>
          </a:p>
        </p:txBody>
      </p:sp>
      <mc:AlternateContent xmlns:mc="http://schemas.openxmlformats.org/markup-compatibility/2006" xmlns:a14="http://schemas.microsoft.com/office/drawing/2010/main">
        <mc:Choice Requires="a14">
          <p:sp>
            <p:nvSpPr>
              <p:cNvPr id="25" name="文字方塊 44">
                <a:extLst>
                  <a:ext uri="{FF2B5EF4-FFF2-40B4-BE49-F238E27FC236}">
                    <a16:creationId xmlns:a16="http://schemas.microsoft.com/office/drawing/2014/main" id="{D2BE2112-2353-4BCB-AAB8-3D97BD344285}"/>
                  </a:ext>
                </a:extLst>
              </p:cNvPr>
              <p:cNvSpPr txBox="1"/>
              <p:nvPr/>
            </p:nvSpPr>
            <p:spPr>
              <a:xfrm>
                <a:off x="6901132" y="5193475"/>
                <a:ext cx="519053" cy="127208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TW" i="1" smtClean="0">
                              <a:latin typeface="Cambria Math" panose="02040503050406030204" pitchFamily="18" charset="0"/>
                            </a:rPr>
                          </m:ctrlPr>
                        </m:dPr>
                        <m:e>
                          <m:eqArr>
                            <m:eqArrPr>
                              <m:ctrlPr>
                                <a:rPr lang="en-US" altLang="zh-TW" i="1" smtClean="0">
                                  <a:latin typeface="Cambria Math" panose="02040503050406030204" pitchFamily="18" charset="0"/>
                                </a:rPr>
                              </m:ctrlPr>
                            </m:eqArrPr>
                            <m:e>
                              <m:r>
                                <a:rPr lang="en-US" altLang="zh-TW" b="0" i="1" smtClean="0">
                                  <a:latin typeface="Cambria Math" panose="02040503050406030204" pitchFamily="18" charset="0"/>
                                </a:rPr>
                                <m:t>0.1</m:t>
                              </m:r>
                            </m:e>
                            <m:e>
                              <m:r>
                                <a:rPr lang="en-US" altLang="zh-TW" b="0" i="1" smtClean="0">
                                  <a:latin typeface="Cambria Math" panose="02040503050406030204" pitchFamily="18" charset="0"/>
                                </a:rPr>
                                <m:t>−3</m:t>
                              </m:r>
                            </m:e>
                            <m:e>
                              <m:r>
                                <a:rPr lang="zh-TW" altLang="en-US" i="1" smtClean="0">
                                  <a:latin typeface="Cambria Math" panose="02040503050406030204" pitchFamily="18" charset="0"/>
                                </a:rPr>
                                <m:t>⋮</m:t>
                              </m:r>
                            </m:e>
                            <m:e>
                              <m:r>
                                <a:rPr lang="en-US" altLang="zh-TW" b="0" i="1" smtClean="0">
                                  <a:latin typeface="Cambria Math" panose="02040503050406030204" pitchFamily="18" charset="0"/>
                                </a:rPr>
                                <m:t>2.4</m:t>
                              </m:r>
                            </m:e>
                            <m:e>
                              <m:r>
                                <a:rPr lang="en-US" altLang="zh-TW" b="0" i="1" smtClean="0">
                                  <a:latin typeface="Cambria Math" panose="02040503050406030204" pitchFamily="18" charset="0"/>
                                </a:rPr>
                                <m:t>3.5</m:t>
                              </m:r>
                            </m:e>
                          </m:eqArr>
                        </m:e>
                      </m:d>
                    </m:oMath>
                  </m:oMathPara>
                </a14:m>
                <a:endParaRPr lang="zh-TW" altLang="en-US" dirty="0"/>
              </a:p>
            </p:txBody>
          </p:sp>
        </mc:Choice>
        <mc:Fallback xmlns="">
          <p:sp>
            <p:nvSpPr>
              <p:cNvPr id="25" name="文字方塊 44">
                <a:extLst>
                  <a:ext uri="{FF2B5EF4-FFF2-40B4-BE49-F238E27FC236}">
                    <a16:creationId xmlns:a16="http://schemas.microsoft.com/office/drawing/2014/main" id="{D2BE2112-2353-4BCB-AAB8-3D97BD344285}"/>
                  </a:ext>
                </a:extLst>
              </p:cNvPr>
              <p:cNvSpPr txBox="1">
                <a:spLocks noRot="1" noChangeAspect="1" noMove="1" noResize="1" noEditPoints="1" noAdjustHandles="1" noChangeArrowheads="1" noChangeShapeType="1" noTextEdit="1"/>
              </p:cNvSpPr>
              <p:nvPr/>
            </p:nvSpPr>
            <p:spPr>
              <a:xfrm>
                <a:off x="6901132" y="5193475"/>
                <a:ext cx="519053" cy="1272080"/>
              </a:xfrm>
              <a:prstGeom prst="rect">
                <a:avLst/>
              </a:prstGeom>
              <a:blipFill>
                <a:blip r:embed="rId5"/>
                <a:stretch>
                  <a:fillRect/>
                </a:stretch>
              </a:blipFill>
            </p:spPr>
            <p:txBody>
              <a:bodyPr/>
              <a:lstStyle/>
              <a:p>
                <a:r>
                  <a:rPr lang="zh-CN" altLang="en-US">
                    <a:noFill/>
                  </a:rPr>
                  <a:t> </a:t>
                </a:r>
              </a:p>
            </p:txBody>
          </p:sp>
        </mc:Fallback>
      </mc:AlternateContent>
      <p:sp>
        <p:nvSpPr>
          <p:cNvPr id="26" name="箭號: 向右 45">
            <a:extLst>
              <a:ext uri="{FF2B5EF4-FFF2-40B4-BE49-F238E27FC236}">
                <a16:creationId xmlns:a16="http://schemas.microsoft.com/office/drawing/2014/main" id="{857A9667-A38E-4842-B9CE-A22308E4FFB8}"/>
              </a:ext>
            </a:extLst>
          </p:cNvPr>
          <p:cNvSpPr/>
          <p:nvPr/>
        </p:nvSpPr>
        <p:spPr>
          <a:xfrm>
            <a:off x="7450369" y="5599133"/>
            <a:ext cx="384828" cy="49770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27" name="箭號: 向右 47">
            <a:extLst>
              <a:ext uri="{FF2B5EF4-FFF2-40B4-BE49-F238E27FC236}">
                <a16:creationId xmlns:a16="http://schemas.microsoft.com/office/drawing/2014/main" id="{570D7E69-7024-4770-BD6F-F26CBEBD93E7}"/>
              </a:ext>
            </a:extLst>
          </p:cNvPr>
          <p:cNvSpPr/>
          <p:nvPr/>
        </p:nvSpPr>
        <p:spPr>
          <a:xfrm>
            <a:off x="9407651" y="5611088"/>
            <a:ext cx="384828" cy="49770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28" name="文字方塊 48">
            <a:extLst>
              <a:ext uri="{FF2B5EF4-FFF2-40B4-BE49-F238E27FC236}">
                <a16:creationId xmlns:a16="http://schemas.microsoft.com/office/drawing/2014/main" id="{3F3EE30A-CE34-4A41-9854-8143F24B3722}"/>
              </a:ext>
            </a:extLst>
          </p:cNvPr>
          <p:cNvSpPr txBox="1"/>
          <p:nvPr/>
        </p:nvSpPr>
        <p:spPr>
          <a:xfrm>
            <a:off x="7091116" y="1748640"/>
            <a:ext cx="2124517" cy="1200329"/>
          </a:xfrm>
          <a:prstGeom prst="rect">
            <a:avLst/>
          </a:prstGeom>
          <a:noFill/>
        </p:spPr>
        <p:txBody>
          <a:bodyPr wrap="square" rtlCol="0">
            <a:spAutoFit/>
          </a:bodyPr>
          <a:lstStyle/>
          <a:p>
            <a:r>
              <a:rPr lang="en-US" altLang="zh-TW" sz="2400" dirty="0"/>
              <a:t>high dimensional vector</a:t>
            </a:r>
            <a:endParaRPr lang="zh-TW" altLang="en-US" sz="2400" dirty="0"/>
          </a:p>
        </p:txBody>
      </p:sp>
      <p:pic>
        <p:nvPicPr>
          <p:cNvPr id="30" name="圖片 52">
            <a:extLst>
              <a:ext uri="{FF2B5EF4-FFF2-40B4-BE49-F238E27FC236}">
                <a16:creationId xmlns:a16="http://schemas.microsoft.com/office/drawing/2014/main" id="{CDAE21A5-E061-46CB-A1D4-4747049597F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800043" y="5405538"/>
            <a:ext cx="914528" cy="914528"/>
          </a:xfrm>
          <a:prstGeom prst="rect">
            <a:avLst/>
          </a:prstGeom>
        </p:spPr>
      </p:pic>
      <p:pic>
        <p:nvPicPr>
          <p:cNvPr id="31" name="圖片 54">
            <a:extLst>
              <a:ext uri="{FF2B5EF4-FFF2-40B4-BE49-F238E27FC236}">
                <a16:creationId xmlns:a16="http://schemas.microsoft.com/office/drawing/2014/main" id="{4BFE2901-C928-48BA-9CE0-F7E5B43117B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521845" y="5381285"/>
            <a:ext cx="914528" cy="914528"/>
          </a:xfrm>
          <a:prstGeom prst="rect">
            <a:avLst/>
          </a:prstGeom>
        </p:spPr>
      </p:pic>
      <p:pic>
        <p:nvPicPr>
          <p:cNvPr id="32" name="圖片 56" descr="一張含有 服飾 的圖片&#10;&#10;描述是以高可信度產生">
            <a:extLst>
              <a:ext uri="{FF2B5EF4-FFF2-40B4-BE49-F238E27FC236}">
                <a16:creationId xmlns:a16="http://schemas.microsoft.com/office/drawing/2014/main" id="{7D08D691-051B-4EF2-84C9-2D1BB3A5980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797179" y="3619471"/>
            <a:ext cx="914528" cy="914528"/>
          </a:xfrm>
          <a:prstGeom prst="rect">
            <a:avLst/>
          </a:prstGeom>
        </p:spPr>
      </p:pic>
      <p:pic>
        <p:nvPicPr>
          <p:cNvPr id="33" name="圖片 58">
            <a:extLst>
              <a:ext uri="{FF2B5EF4-FFF2-40B4-BE49-F238E27FC236}">
                <a16:creationId xmlns:a16="http://schemas.microsoft.com/office/drawing/2014/main" id="{B880FB14-AD52-4C08-B98C-B1BA9D40E1A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520677" y="3544334"/>
            <a:ext cx="914528" cy="914528"/>
          </a:xfrm>
          <a:prstGeom prst="rect">
            <a:avLst/>
          </a:prstGeom>
        </p:spPr>
      </p:pic>
      <p:sp>
        <p:nvSpPr>
          <p:cNvPr id="34" name="文字方塊 2">
            <a:extLst>
              <a:ext uri="{FF2B5EF4-FFF2-40B4-BE49-F238E27FC236}">
                <a16:creationId xmlns:a16="http://schemas.microsoft.com/office/drawing/2014/main" id="{9FCDBB5B-3C11-4848-9AEA-913E016EB75F}"/>
              </a:ext>
            </a:extLst>
          </p:cNvPr>
          <p:cNvSpPr txBox="1"/>
          <p:nvPr/>
        </p:nvSpPr>
        <p:spPr>
          <a:xfrm>
            <a:off x="1251408" y="4421813"/>
            <a:ext cx="3214277" cy="646331"/>
          </a:xfrm>
          <a:prstGeom prst="rect">
            <a:avLst/>
          </a:prstGeom>
          <a:noFill/>
        </p:spPr>
        <p:txBody>
          <a:bodyPr wrap="square" rtlCol="0">
            <a:spAutoFit/>
          </a:bodyPr>
          <a:lstStyle/>
          <a:p>
            <a:r>
              <a:rPr lang="en-US" altLang="zh-TW" dirty="0"/>
              <a:t>Each dimension of input vector represents some characteristics.</a:t>
            </a:r>
            <a:endParaRPr lang="zh-TW" altLang="en-US" dirty="0"/>
          </a:p>
        </p:txBody>
      </p:sp>
      <p:sp>
        <p:nvSpPr>
          <p:cNvPr id="35" name="文字方塊 36">
            <a:extLst>
              <a:ext uri="{FF2B5EF4-FFF2-40B4-BE49-F238E27FC236}">
                <a16:creationId xmlns:a16="http://schemas.microsoft.com/office/drawing/2014/main" id="{1B40B056-2702-481D-B22B-A47F64D9B741}"/>
              </a:ext>
            </a:extLst>
          </p:cNvPr>
          <p:cNvSpPr txBox="1"/>
          <p:nvPr/>
        </p:nvSpPr>
        <p:spPr>
          <a:xfrm>
            <a:off x="8007655" y="4504187"/>
            <a:ext cx="1562226" cy="369332"/>
          </a:xfrm>
          <a:prstGeom prst="rect">
            <a:avLst/>
          </a:prstGeom>
          <a:noFill/>
        </p:spPr>
        <p:txBody>
          <a:bodyPr wrap="square" rtlCol="0">
            <a:spAutoFit/>
          </a:bodyPr>
          <a:lstStyle/>
          <a:p>
            <a:r>
              <a:rPr lang="en-US" altLang="zh-TW" dirty="0"/>
              <a:t>Longer hair</a:t>
            </a:r>
            <a:endParaRPr lang="zh-TW" altLang="en-US" dirty="0"/>
          </a:p>
        </p:txBody>
      </p:sp>
      <p:sp>
        <p:nvSpPr>
          <p:cNvPr id="36" name="文字方塊 41">
            <a:extLst>
              <a:ext uri="{FF2B5EF4-FFF2-40B4-BE49-F238E27FC236}">
                <a16:creationId xmlns:a16="http://schemas.microsoft.com/office/drawing/2014/main" id="{051E67EF-D6B0-4692-B770-26273C319678}"/>
              </a:ext>
            </a:extLst>
          </p:cNvPr>
          <p:cNvSpPr txBox="1"/>
          <p:nvPr/>
        </p:nvSpPr>
        <p:spPr>
          <a:xfrm>
            <a:off x="1783049" y="6271316"/>
            <a:ext cx="1562226" cy="369332"/>
          </a:xfrm>
          <a:prstGeom prst="rect">
            <a:avLst/>
          </a:prstGeom>
          <a:noFill/>
        </p:spPr>
        <p:txBody>
          <a:bodyPr wrap="square" rtlCol="0">
            <a:spAutoFit/>
          </a:bodyPr>
          <a:lstStyle/>
          <a:p>
            <a:r>
              <a:rPr lang="en-US" altLang="zh-TW" dirty="0"/>
              <a:t>blue hair</a:t>
            </a:r>
            <a:endParaRPr lang="zh-TW" altLang="en-US" dirty="0"/>
          </a:p>
        </p:txBody>
      </p:sp>
      <p:sp>
        <p:nvSpPr>
          <p:cNvPr id="37" name="文字方塊 46">
            <a:extLst>
              <a:ext uri="{FF2B5EF4-FFF2-40B4-BE49-F238E27FC236}">
                <a16:creationId xmlns:a16="http://schemas.microsoft.com/office/drawing/2014/main" id="{A21533F8-EBAA-44F2-A314-5B68B701BB6C}"/>
              </a:ext>
            </a:extLst>
          </p:cNvPr>
          <p:cNvSpPr txBox="1"/>
          <p:nvPr/>
        </p:nvSpPr>
        <p:spPr>
          <a:xfrm>
            <a:off x="7971075" y="6282869"/>
            <a:ext cx="1562226" cy="369332"/>
          </a:xfrm>
          <a:prstGeom prst="rect">
            <a:avLst/>
          </a:prstGeom>
          <a:noFill/>
        </p:spPr>
        <p:txBody>
          <a:bodyPr wrap="square" rtlCol="0">
            <a:spAutoFit/>
          </a:bodyPr>
          <a:lstStyle/>
          <a:p>
            <a:r>
              <a:rPr lang="en-US" altLang="zh-TW" dirty="0"/>
              <a:t>Open mouth</a:t>
            </a:r>
            <a:endParaRPr lang="zh-TW" altLang="en-US" dirty="0"/>
          </a:p>
        </p:txBody>
      </p:sp>
      <p:sp>
        <p:nvSpPr>
          <p:cNvPr id="38" name="矩形 37">
            <a:extLst>
              <a:ext uri="{FF2B5EF4-FFF2-40B4-BE49-F238E27FC236}">
                <a16:creationId xmlns:a16="http://schemas.microsoft.com/office/drawing/2014/main" id="{43CBAE13-567E-48E0-929C-521E6C028250}"/>
              </a:ext>
            </a:extLst>
          </p:cNvPr>
          <p:cNvSpPr/>
          <p:nvPr/>
        </p:nvSpPr>
        <p:spPr>
          <a:xfrm flipH="1" flipV="1">
            <a:off x="6976825" y="3414682"/>
            <a:ext cx="351615" cy="25948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9" name="矩形 38">
            <a:extLst>
              <a:ext uri="{FF2B5EF4-FFF2-40B4-BE49-F238E27FC236}">
                <a16:creationId xmlns:a16="http://schemas.microsoft.com/office/drawing/2014/main" id="{6A08DC14-763D-4B7E-A9B2-E648F7A85258}"/>
              </a:ext>
            </a:extLst>
          </p:cNvPr>
          <p:cNvSpPr/>
          <p:nvPr/>
        </p:nvSpPr>
        <p:spPr>
          <a:xfrm>
            <a:off x="6965457" y="6250876"/>
            <a:ext cx="374355" cy="24007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0" name="矩形 39">
            <a:extLst>
              <a:ext uri="{FF2B5EF4-FFF2-40B4-BE49-F238E27FC236}">
                <a16:creationId xmlns:a16="http://schemas.microsoft.com/office/drawing/2014/main" id="{B7446C29-BE85-45CF-B45C-4427704B35EF}"/>
              </a:ext>
            </a:extLst>
          </p:cNvPr>
          <p:cNvSpPr/>
          <p:nvPr/>
        </p:nvSpPr>
        <p:spPr>
          <a:xfrm>
            <a:off x="660130" y="5912357"/>
            <a:ext cx="382397" cy="30188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272666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4"/>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5"/>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6"/>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17"/>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8"/>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38"/>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19"/>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32"/>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20"/>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36"/>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21"/>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22"/>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40"/>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23"/>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31"/>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24"/>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37"/>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grpId="0" nodeType="clickEffect">
                                  <p:stCondLst>
                                    <p:cond delay="0"/>
                                  </p:stCondLst>
                                  <p:childTnLst>
                                    <p:set>
                                      <p:cBhvr>
                                        <p:cTn id="100" dur="1" fill="hold">
                                          <p:stCondLst>
                                            <p:cond delay="0"/>
                                          </p:stCondLst>
                                        </p:cTn>
                                        <p:tgtEl>
                                          <p:spTgt spid="25"/>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26"/>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grpId="0" nodeType="clickEffect">
                                  <p:stCondLst>
                                    <p:cond delay="0"/>
                                  </p:stCondLst>
                                  <p:childTnLst>
                                    <p:set>
                                      <p:cBhvr>
                                        <p:cTn id="106" dur="1" fill="hold">
                                          <p:stCondLst>
                                            <p:cond delay="0"/>
                                          </p:stCondLst>
                                        </p:cTn>
                                        <p:tgtEl>
                                          <p:spTgt spid="39"/>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grpId="0" nodeType="clickEffect">
                                  <p:stCondLst>
                                    <p:cond delay="0"/>
                                  </p:stCondLst>
                                  <p:childTnLst>
                                    <p:set>
                                      <p:cBhvr>
                                        <p:cTn id="110" dur="1" fill="hold">
                                          <p:stCondLst>
                                            <p:cond delay="0"/>
                                          </p:stCondLst>
                                        </p:cTn>
                                        <p:tgtEl>
                                          <p:spTgt spid="27"/>
                                        </p:tgtEl>
                                        <p:attrNameLst>
                                          <p:attrName>style.visibility</p:attrName>
                                        </p:attrNameLst>
                                      </p:cBhvr>
                                      <p:to>
                                        <p:strVal val="visible"/>
                                      </p:to>
                                    </p:set>
                                  </p:childTnLst>
                                </p:cTn>
                              </p:par>
                              <p:par>
                                <p:cTn id="111" presetID="1" presetClass="entr" presetSubtype="0" fill="hold" nodeType="withEffect">
                                  <p:stCondLst>
                                    <p:cond delay="0"/>
                                  </p:stCondLst>
                                  <p:childTnLst>
                                    <p:set>
                                      <p:cBhvr>
                                        <p:cTn id="112"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animBg="1"/>
      <p:bldP spid="7" grpId="0" animBg="1"/>
      <p:bldP spid="8" grpId="0" animBg="1"/>
      <p:bldP spid="9" grpId="0"/>
      <p:bldP spid="10" grpId="0" animBg="1"/>
      <p:bldP spid="11" grpId="0" animBg="1"/>
      <p:bldP spid="12" grpId="0" animBg="1"/>
      <p:bldP spid="13" grpId="0"/>
      <p:bldP spid="15" grpId="0" animBg="1"/>
      <p:bldP spid="16" grpId="0" animBg="1"/>
      <p:bldP spid="17" grpId="0"/>
      <p:bldP spid="18" grpId="0" animBg="1"/>
      <p:bldP spid="19" grpId="0" animBg="1"/>
      <p:bldP spid="20" grpId="0" animBg="1"/>
      <p:bldP spid="21" grpId="0"/>
      <p:bldP spid="22" grpId="0" animBg="1"/>
      <p:bldP spid="23" grpId="0" animBg="1"/>
      <p:bldP spid="24" grpId="0" animBg="1"/>
      <p:bldP spid="25" grpId="0"/>
      <p:bldP spid="26" grpId="0" animBg="1"/>
      <p:bldP spid="27" grpId="0" animBg="1"/>
      <p:bldP spid="28" grpId="0"/>
      <p:bldP spid="34" grpId="0"/>
      <p:bldP spid="35" grpId="0"/>
      <p:bldP spid="36" grpId="0"/>
      <p:bldP spid="37" grpId="0"/>
      <p:bldP spid="38" grpId="0" animBg="1"/>
      <p:bldP spid="39" grpId="0" animBg="1"/>
      <p:bldP spid="40"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45E50D0A-F33B-4736-BB2B-290982C1AAEE}"/>
              </a:ext>
            </a:extLst>
          </p:cNvPr>
          <p:cNvSpPr/>
          <p:nvPr/>
        </p:nvSpPr>
        <p:spPr>
          <a:xfrm>
            <a:off x="3040555" y="1726462"/>
            <a:ext cx="1517650" cy="128403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TW" sz="2400" dirty="0"/>
              <a:t>Discri-minator</a:t>
            </a:r>
          </a:p>
        </p:txBody>
      </p:sp>
      <p:sp>
        <p:nvSpPr>
          <p:cNvPr id="4" name="箭號: 向右 16">
            <a:extLst>
              <a:ext uri="{FF2B5EF4-FFF2-40B4-BE49-F238E27FC236}">
                <a16:creationId xmlns:a16="http://schemas.microsoft.com/office/drawing/2014/main" id="{1B1AD4B2-E573-49C7-B4E9-461732CF0BBE}"/>
              </a:ext>
            </a:extLst>
          </p:cNvPr>
          <p:cNvSpPr/>
          <p:nvPr/>
        </p:nvSpPr>
        <p:spPr>
          <a:xfrm>
            <a:off x="2116958" y="2140300"/>
            <a:ext cx="788276" cy="49770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5" name="箭號: 向右 17">
            <a:extLst>
              <a:ext uri="{FF2B5EF4-FFF2-40B4-BE49-F238E27FC236}">
                <a16:creationId xmlns:a16="http://schemas.microsoft.com/office/drawing/2014/main" id="{089FA29A-4DCB-43FF-80CF-C4A66E201D5B}"/>
              </a:ext>
            </a:extLst>
          </p:cNvPr>
          <p:cNvSpPr/>
          <p:nvPr/>
        </p:nvSpPr>
        <p:spPr>
          <a:xfrm>
            <a:off x="4702719" y="2140299"/>
            <a:ext cx="788276" cy="49770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6" name="文字方塊 19">
            <a:extLst>
              <a:ext uri="{FF2B5EF4-FFF2-40B4-BE49-F238E27FC236}">
                <a16:creationId xmlns:a16="http://schemas.microsoft.com/office/drawing/2014/main" id="{70820269-AD02-420C-9733-988B292B7BC5}"/>
              </a:ext>
            </a:extLst>
          </p:cNvPr>
          <p:cNvSpPr txBox="1"/>
          <p:nvPr/>
        </p:nvSpPr>
        <p:spPr>
          <a:xfrm>
            <a:off x="5554495" y="1775733"/>
            <a:ext cx="1199934" cy="523220"/>
          </a:xfrm>
          <a:prstGeom prst="rect">
            <a:avLst/>
          </a:prstGeom>
          <a:noFill/>
        </p:spPr>
        <p:txBody>
          <a:bodyPr wrap="square" rtlCol="0">
            <a:spAutoFit/>
          </a:bodyPr>
          <a:lstStyle/>
          <a:p>
            <a:r>
              <a:rPr lang="en-US" altLang="zh-TW" sz="2800" dirty="0">
                <a:solidFill>
                  <a:srgbClr val="FF0000"/>
                </a:solidFill>
              </a:rPr>
              <a:t>scalar</a:t>
            </a:r>
            <a:endParaRPr lang="zh-TW" altLang="en-US" sz="2800" dirty="0">
              <a:solidFill>
                <a:srgbClr val="FF0000"/>
              </a:solidFill>
            </a:endParaRPr>
          </a:p>
        </p:txBody>
      </p:sp>
      <p:sp>
        <p:nvSpPr>
          <p:cNvPr id="7" name="矩形 6">
            <a:extLst>
              <a:ext uri="{FF2B5EF4-FFF2-40B4-BE49-F238E27FC236}">
                <a16:creationId xmlns:a16="http://schemas.microsoft.com/office/drawing/2014/main" id="{EA8C9356-CBB0-424D-8F99-CD91D99B5012}"/>
              </a:ext>
            </a:extLst>
          </p:cNvPr>
          <p:cNvSpPr/>
          <p:nvPr/>
        </p:nvSpPr>
        <p:spPr>
          <a:xfrm>
            <a:off x="1091302" y="1934927"/>
            <a:ext cx="814986" cy="867103"/>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TW" dirty="0"/>
              <a:t>image</a:t>
            </a:r>
            <a:endParaRPr lang="zh-TW" altLang="en-US" dirty="0"/>
          </a:p>
        </p:txBody>
      </p:sp>
      <p:sp>
        <p:nvSpPr>
          <p:cNvPr id="8" name="標題 1">
            <a:extLst>
              <a:ext uri="{FF2B5EF4-FFF2-40B4-BE49-F238E27FC236}">
                <a16:creationId xmlns:a16="http://schemas.microsoft.com/office/drawing/2014/main" id="{8381C5D6-FFEB-4C25-941D-B91A810D4D1A}"/>
              </a:ext>
            </a:extLst>
          </p:cNvPr>
          <p:cNvSpPr txBox="1">
            <a:spLocks/>
          </p:cNvSpPr>
          <p:nvPr/>
        </p:nvSpPr>
        <p:spPr>
          <a:xfrm>
            <a:off x="399369" y="266197"/>
            <a:ext cx="78867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TW" b="1" dirty="0" smtClean="0"/>
              <a:t>Discriminator</a:t>
            </a:r>
            <a:endParaRPr lang="zh-TW" altLang="en-US" b="1" dirty="0"/>
          </a:p>
        </p:txBody>
      </p:sp>
      <p:sp>
        <p:nvSpPr>
          <p:cNvPr id="9" name="文字方塊 4">
            <a:extLst>
              <a:ext uri="{FF2B5EF4-FFF2-40B4-BE49-F238E27FC236}">
                <a16:creationId xmlns:a16="http://schemas.microsoft.com/office/drawing/2014/main" id="{AE902273-3956-4F1C-80E5-3283EF4034F2}"/>
              </a:ext>
            </a:extLst>
          </p:cNvPr>
          <p:cNvSpPr txBox="1"/>
          <p:nvPr/>
        </p:nvSpPr>
        <p:spPr>
          <a:xfrm>
            <a:off x="5157294" y="651222"/>
            <a:ext cx="3499945" cy="954107"/>
          </a:xfrm>
          <a:prstGeom prst="rect">
            <a:avLst/>
          </a:prstGeom>
          <a:noFill/>
        </p:spPr>
        <p:txBody>
          <a:bodyPr wrap="square" rtlCol="0">
            <a:spAutoFit/>
          </a:bodyPr>
          <a:lstStyle/>
          <a:p>
            <a:r>
              <a:rPr lang="en-US" altLang="zh-TW" sz="2800" dirty="0"/>
              <a:t>It is a neural network (NN), or a function.</a:t>
            </a:r>
            <a:endParaRPr lang="zh-TW" altLang="en-US" sz="2800" dirty="0"/>
          </a:p>
        </p:txBody>
      </p:sp>
      <p:cxnSp>
        <p:nvCxnSpPr>
          <p:cNvPr id="10" name="直線單箭頭接點 6">
            <a:extLst>
              <a:ext uri="{FF2B5EF4-FFF2-40B4-BE49-F238E27FC236}">
                <a16:creationId xmlns:a16="http://schemas.microsoft.com/office/drawing/2014/main" id="{578F7C6F-C648-4E0F-9A4A-80DEE1223D99}"/>
              </a:ext>
            </a:extLst>
          </p:cNvPr>
          <p:cNvCxnSpPr>
            <a:cxnSpLocks/>
            <a:endCxn id="9" idx="1"/>
          </p:cNvCxnSpPr>
          <p:nvPr/>
        </p:nvCxnSpPr>
        <p:spPr>
          <a:xfrm flipV="1">
            <a:off x="4414345" y="1128276"/>
            <a:ext cx="742949" cy="76314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文字方塊 21">
            <a:extLst>
              <a:ext uri="{FF2B5EF4-FFF2-40B4-BE49-F238E27FC236}">
                <a16:creationId xmlns:a16="http://schemas.microsoft.com/office/drawing/2014/main" id="{281D5FD1-9969-432B-ACF9-9948396E2D97}"/>
              </a:ext>
            </a:extLst>
          </p:cNvPr>
          <p:cNvSpPr txBox="1"/>
          <p:nvPr/>
        </p:nvSpPr>
        <p:spPr>
          <a:xfrm>
            <a:off x="5615209" y="2259716"/>
            <a:ext cx="3719035" cy="830997"/>
          </a:xfrm>
          <a:prstGeom prst="rect">
            <a:avLst/>
          </a:prstGeom>
        </p:spPr>
        <p:style>
          <a:lnRef idx="0">
            <a:schemeClr val="accent1"/>
          </a:lnRef>
          <a:fillRef idx="3">
            <a:schemeClr val="accent1"/>
          </a:fillRef>
          <a:effectRef idx="3">
            <a:schemeClr val="accent1"/>
          </a:effectRef>
          <a:fontRef idx="minor">
            <a:schemeClr val="lt1"/>
          </a:fontRef>
        </p:style>
        <p:txBody>
          <a:bodyPr wrap="square" rtlCol="0">
            <a:spAutoFit/>
          </a:bodyPr>
          <a:lstStyle/>
          <a:p>
            <a:r>
              <a:rPr lang="en-US" altLang="zh-TW" sz="2400" dirty="0"/>
              <a:t>Larger value means real, smaller value means fake.</a:t>
            </a:r>
            <a:endParaRPr lang="zh-TW" altLang="en-US" sz="2400" dirty="0"/>
          </a:p>
        </p:txBody>
      </p:sp>
      <p:cxnSp>
        <p:nvCxnSpPr>
          <p:cNvPr id="12" name="直線接點 22">
            <a:extLst>
              <a:ext uri="{FF2B5EF4-FFF2-40B4-BE49-F238E27FC236}">
                <a16:creationId xmlns:a16="http://schemas.microsoft.com/office/drawing/2014/main" id="{8285227C-7CC7-4807-AADE-F203DB746A8E}"/>
              </a:ext>
            </a:extLst>
          </p:cNvPr>
          <p:cNvCxnSpPr/>
          <p:nvPr/>
        </p:nvCxnSpPr>
        <p:spPr>
          <a:xfrm>
            <a:off x="0" y="3266630"/>
            <a:ext cx="11471564" cy="3075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pic>
        <p:nvPicPr>
          <p:cNvPr id="13" name="圖片 13">
            <a:extLst>
              <a:ext uri="{FF2B5EF4-FFF2-40B4-BE49-F238E27FC236}">
                <a16:creationId xmlns:a16="http://schemas.microsoft.com/office/drawing/2014/main" id="{A4D19CCE-B1BC-4E29-BF4D-4BDEA18AE1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99181" y="3811254"/>
            <a:ext cx="848388" cy="848388"/>
          </a:xfrm>
          <a:prstGeom prst="rect">
            <a:avLst/>
          </a:prstGeom>
        </p:spPr>
      </p:pic>
      <p:pic>
        <p:nvPicPr>
          <p:cNvPr id="14" name="圖片 14">
            <a:extLst>
              <a:ext uri="{FF2B5EF4-FFF2-40B4-BE49-F238E27FC236}">
                <a16:creationId xmlns:a16="http://schemas.microsoft.com/office/drawing/2014/main" id="{2AF87C0D-D13D-4546-B426-D56C56636C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1889" y="3760883"/>
            <a:ext cx="879920" cy="879920"/>
          </a:xfrm>
          <a:prstGeom prst="rect">
            <a:avLst/>
          </a:prstGeom>
        </p:spPr>
      </p:pic>
      <p:pic>
        <p:nvPicPr>
          <p:cNvPr id="15" name="圖片 2">
            <a:extLst>
              <a:ext uri="{FF2B5EF4-FFF2-40B4-BE49-F238E27FC236}">
                <a16:creationId xmlns:a16="http://schemas.microsoft.com/office/drawing/2014/main" id="{7D326126-1159-44ED-94F4-602134738BA3}"/>
              </a:ext>
            </a:extLst>
          </p:cNvPr>
          <p:cNvPicPr>
            <a:picLocks noChangeAspect="1"/>
          </p:cNvPicPr>
          <p:nvPr/>
        </p:nvPicPr>
        <p:blipFill>
          <a:blip r:embed="rId4"/>
          <a:stretch>
            <a:fillRect/>
          </a:stretch>
        </p:blipFill>
        <p:spPr>
          <a:xfrm>
            <a:off x="833421" y="5317688"/>
            <a:ext cx="848388" cy="893040"/>
          </a:xfrm>
          <a:prstGeom prst="rect">
            <a:avLst/>
          </a:prstGeom>
        </p:spPr>
      </p:pic>
      <p:sp>
        <p:nvSpPr>
          <p:cNvPr id="16" name="矩形 15">
            <a:extLst>
              <a:ext uri="{FF2B5EF4-FFF2-40B4-BE49-F238E27FC236}">
                <a16:creationId xmlns:a16="http://schemas.microsoft.com/office/drawing/2014/main" id="{0ACF7F6F-ECCF-4419-8312-27CDD7ED7749}"/>
              </a:ext>
            </a:extLst>
          </p:cNvPr>
          <p:cNvSpPr/>
          <p:nvPr/>
        </p:nvSpPr>
        <p:spPr>
          <a:xfrm>
            <a:off x="2116460" y="3774765"/>
            <a:ext cx="1355850" cy="852155"/>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TW" sz="2400" dirty="0"/>
              <a:t>Discri-minator</a:t>
            </a:r>
          </a:p>
        </p:txBody>
      </p:sp>
      <p:sp>
        <p:nvSpPr>
          <p:cNvPr id="17" name="矩形 16">
            <a:extLst>
              <a:ext uri="{FF2B5EF4-FFF2-40B4-BE49-F238E27FC236}">
                <a16:creationId xmlns:a16="http://schemas.microsoft.com/office/drawing/2014/main" id="{EDAC9BFF-D2DD-4180-8462-82980955126C}"/>
              </a:ext>
            </a:extLst>
          </p:cNvPr>
          <p:cNvSpPr/>
          <p:nvPr/>
        </p:nvSpPr>
        <p:spPr>
          <a:xfrm>
            <a:off x="2089100" y="5317338"/>
            <a:ext cx="1355850" cy="852155"/>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TW" sz="2400" dirty="0"/>
              <a:t>Discri-minator</a:t>
            </a:r>
          </a:p>
        </p:txBody>
      </p:sp>
      <p:sp>
        <p:nvSpPr>
          <p:cNvPr id="18" name="矩形 17">
            <a:extLst>
              <a:ext uri="{FF2B5EF4-FFF2-40B4-BE49-F238E27FC236}">
                <a16:creationId xmlns:a16="http://schemas.microsoft.com/office/drawing/2014/main" id="{2C8BC38C-CE15-440F-AE9E-4AD3A37CE446}"/>
              </a:ext>
            </a:extLst>
          </p:cNvPr>
          <p:cNvSpPr/>
          <p:nvPr/>
        </p:nvSpPr>
        <p:spPr>
          <a:xfrm>
            <a:off x="8182220" y="3771410"/>
            <a:ext cx="1355850" cy="852155"/>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TW" sz="2400" dirty="0"/>
              <a:t>Discri-minator</a:t>
            </a:r>
          </a:p>
        </p:txBody>
      </p:sp>
      <p:sp>
        <p:nvSpPr>
          <p:cNvPr id="19" name="箭號: 向右 28">
            <a:extLst>
              <a:ext uri="{FF2B5EF4-FFF2-40B4-BE49-F238E27FC236}">
                <a16:creationId xmlns:a16="http://schemas.microsoft.com/office/drawing/2014/main" id="{207AB8FB-8298-45A5-8A57-76637A3F470E}"/>
              </a:ext>
            </a:extLst>
          </p:cNvPr>
          <p:cNvSpPr/>
          <p:nvPr/>
        </p:nvSpPr>
        <p:spPr>
          <a:xfrm>
            <a:off x="1681809" y="3965338"/>
            <a:ext cx="407291" cy="49770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20" name="箭號: 向右 29">
            <a:extLst>
              <a:ext uri="{FF2B5EF4-FFF2-40B4-BE49-F238E27FC236}">
                <a16:creationId xmlns:a16="http://schemas.microsoft.com/office/drawing/2014/main" id="{C6FA0708-2161-4442-8EF9-F17AA8C548D0}"/>
              </a:ext>
            </a:extLst>
          </p:cNvPr>
          <p:cNvSpPr/>
          <p:nvPr/>
        </p:nvSpPr>
        <p:spPr>
          <a:xfrm>
            <a:off x="1676764" y="5494562"/>
            <a:ext cx="407291" cy="49770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21" name="箭號: 向右 30">
            <a:extLst>
              <a:ext uri="{FF2B5EF4-FFF2-40B4-BE49-F238E27FC236}">
                <a16:creationId xmlns:a16="http://schemas.microsoft.com/office/drawing/2014/main" id="{37B7860A-B41B-4028-A22D-C580BDAC41E3}"/>
              </a:ext>
            </a:extLst>
          </p:cNvPr>
          <p:cNvSpPr/>
          <p:nvPr/>
        </p:nvSpPr>
        <p:spPr>
          <a:xfrm>
            <a:off x="7761249" y="3937092"/>
            <a:ext cx="407291" cy="49770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22" name="箭號: 向右 32">
            <a:extLst>
              <a:ext uri="{FF2B5EF4-FFF2-40B4-BE49-F238E27FC236}">
                <a16:creationId xmlns:a16="http://schemas.microsoft.com/office/drawing/2014/main" id="{D4B0CC1C-45AE-478F-B321-3FEBD5FB6BDB}"/>
              </a:ext>
            </a:extLst>
          </p:cNvPr>
          <p:cNvSpPr/>
          <p:nvPr/>
        </p:nvSpPr>
        <p:spPr>
          <a:xfrm>
            <a:off x="3487184" y="3965338"/>
            <a:ext cx="407291" cy="49770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23" name="箭號: 向右 33">
            <a:extLst>
              <a:ext uri="{FF2B5EF4-FFF2-40B4-BE49-F238E27FC236}">
                <a16:creationId xmlns:a16="http://schemas.microsoft.com/office/drawing/2014/main" id="{02FF98EA-FADD-4201-AED6-A28DF90292B2}"/>
              </a:ext>
            </a:extLst>
          </p:cNvPr>
          <p:cNvSpPr/>
          <p:nvPr/>
        </p:nvSpPr>
        <p:spPr>
          <a:xfrm>
            <a:off x="3482139" y="5494562"/>
            <a:ext cx="407291" cy="49770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24" name="箭號: 向右 34">
            <a:extLst>
              <a:ext uri="{FF2B5EF4-FFF2-40B4-BE49-F238E27FC236}">
                <a16:creationId xmlns:a16="http://schemas.microsoft.com/office/drawing/2014/main" id="{18B4ADB2-E953-42B5-BACB-5522C0B02D3F}"/>
              </a:ext>
            </a:extLst>
          </p:cNvPr>
          <p:cNvSpPr/>
          <p:nvPr/>
        </p:nvSpPr>
        <p:spPr>
          <a:xfrm>
            <a:off x="9553291" y="3977519"/>
            <a:ext cx="407291" cy="49770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25" name="文字方塊 3">
            <a:extLst>
              <a:ext uri="{FF2B5EF4-FFF2-40B4-BE49-F238E27FC236}">
                <a16:creationId xmlns:a16="http://schemas.microsoft.com/office/drawing/2014/main" id="{9E300ED9-6D66-423A-A6A4-75B86EEFE085}"/>
              </a:ext>
            </a:extLst>
          </p:cNvPr>
          <p:cNvSpPr txBox="1"/>
          <p:nvPr/>
        </p:nvSpPr>
        <p:spPr>
          <a:xfrm>
            <a:off x="3916528" y="3962066"/>
            <a:ext cx="873546" cy="523220"/>
          </a:xfrm>
          <a:prstGeom prst="rect">
            <a:avLst/>
          </a:prstGeom>
          <a:noFill/>
        </p:spPr>
        <p:txBody>
          <a:bodyPr wrap="square" rtlCol="0">
            <a:spAutoFit/>
          </a:bodyPr>
          <a:lstStyle/>
          <a:p>
            <a:r>
              <a:rPr lang="en-US" altLang="zh-TW" sz="2800" dirty="0">
                <a:solidFill>
                  <a:srgbClr val="FF0000"/>
                </a:solidFill>
              </a:rPr>
              <a:t>1.0</a:t>
            </a:r>
            <a:endParaRPr lang="zh-TW" altLang="en-US" sz="2800" dirty="0">
              <a:solidFill>
                <a:srgbClr val="FF0000"/>
              </a:solidFill>
            </a:endParaRPr>
          </a:p>
        </p:txBody>
      </p:sp>
      <p:sp>
        <p:nvSpPr>
          <p:cNvPr id="26" name="文字方塊 36">
            <a:extLst>
              <a:ext uri="{FF2B5EF4-FFF2-40B4-BE49-F238E27FC236}">
                <a16:creationId xmlns:a16="http://schemas.microsoft.com/office/drawing/2014/main" id="{DB34EF88-E0E8-44C0-B462-ADED06D8200F}"/>
              </a:ext>
            </a:extLst>
          </p:cNvPr>
          <p:cNvSpPr txBox="1"/>
          <p:nvPr/>
        </p:nvSpPr>
        <p:spPr>
          <a:xfrm>
            <a:off x="10011770" y="3952002"/>
            <a:ext cx="873546" cy="523220"/>
          </a:xfrm>
          <a:prstGeom prst="rect">
            <a:avLst/>
          </a:prstGeom>
          <a:noFill/>
        </p:spPr>
        <p:txBody>
          <a:bodyPr wrap="square" rtlCol="0">
            <a:spAutoFit/>
          </a:bodyPr>
          <a:lstStyle/>
          <a:p>
            <a:r>
              <a:rPr lang="en-US" altLang="zh-TW" sz="2800" dirty="0">
                <a:solidFill>
                  <a:srgbClr val="FF0000"/>
                </a:solidFill>
              </a:rPr>
              <a:t>1.0</a:t>
            </a:r>
            <a:endParaRPr lang="zh-TW" altLang="en-US" sz="2800" dirty="0">
              <a:solidFill>
                <a:srgbClr val="FF0000"/>
              </a:solidFill>
            </a:endParaRPr>
          </a:p>
        </p:txBody>
      </p:sp>
      <p:sp>
        <p:nvSpPr>
          <p:cNvPr id="27" name="文字方塊 37">
            <a:extLst>
              <a:ext uri="{FF2B5EF4-FFF2-40B4-BE49-F238E27FC236}">
                <a16:creationId xmlns:a16="http://schemas.microsoft.com/office/drawing/2014/main" id="{94C5EC68-F2AC-4559-B468-980222719476}"/>
              </a:ext>
            </a:extLst>
          </p:cNvPr>
          <p:cNvSpPr txBox="1"/>
          <p:nvPr/>
        </p:nvSpPr>
        <p:spPr>
          <a:xfrm>
            <a:off x="3905946" y="5481803"/>
            <a:ext cx="873546" cy="523220"/>
          </a:xfrm>
          <a:prstGeom prst="rect">
            <a:avLst/>
          </a:prstGeom>
          <a:noFill/>
        </p:spPr>
        <p:txBody>
          <a:bodyPr wrap="square" rtlCol="0">
            <a:spAutoFit/>
          </a:bodyPr>
          <a:lstStyle/>
          <a:p>
            <a:r>
              <a:rPr lang="en-US" altLang="zh-TW" sz="2800" dirty="0">
                <a:solidFill>
                  <a:srgbClr val="FF0000"/>
                </a:solidFill>
              </a:rPr>
              <a:t>0.1</a:t>
            </a:r>
            <a:endParaRPr lang="zh-TW" altLang="en-US" sz="2800" dirty="0">
              <a:solidFill>
                <a:srgbClr val="FF0000"/>
              </a:solidFill>
            </a:endParaRPr>
          </a:p>
        </p:txBody>
      </p:sp>
      <p:sp>
        <p:nvSpPr>
          <p:cNvPr id="28" name="矩形 27">
            <a:extLst>
              <a:ext uri="{FF2B5EF4-FFF2-40B4-BE49-F238E27FC236}">
                <a16:creationId xmlns:a16="http://schemas.microsoft.com/office/drawing/2014/main" id="{861E7208-C4C5-49ED-A6F6-66A1A88AAB19}"/>
              </a:ext>
            </a:extLst>
          </p:cNvPr>
          <p:cNvSpPr/>
          <p:nvPr/>
        </p:nvSpPr>
        <p:spPr>
          <a:xfrm>
            <a:off x="8154860" y="5399638"/>
            <a:ext cx="1355850" cy="852155"/>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TW" sz="2400" dirty="0"/>
              <a:t>Discri-minator</a:t>
            </a:r>
          </a:p>
        </p:txBody>
      </p:sp>
      <p:sp>
        <p:nvSpPr>
          <p:cNvPr id="29" name="箭號: 向右 41">
            <a:extLst>
              <a:ext uri="{FF2B5EF4-FFF2-40B4-BE49-F238E27FC236}">
                <a16:creationId xmlns:a16="http://schemas.microsoft.com/office/drawing/2014/main" id="{475C192C-7740-4C5A-AC9E-F1C824DC500A}"/>
              </a:ext>
            </a:extLst>
          </p:cNvPr>
          <p:cNvSpPr/>
          <p:nvPr/>
        </p:nvSpPr>
        <p:spPr>
          <a:xfrm>
            <a:off x="7742524" y="5576862"/>
            <a:ext cx="407291" cy="49770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30" name="箭號: 向右 42">
            <a:extLst>
              <a:ext uri="{FF2B5EF4-FFF2-40B4-BE49-F238E27FC236}">
                <a16:creationId xmlns:a16="http://schemas.microsoft.com/office/drawing/2014/main" id="{6D1ADAD4-EFF9-497F-A389-2D0EB9D7D948}"/>
              </a:ext>
            </a:extLst>
          </p:cNvPr>
          <p:cNvSpPr/>
          <p:nvPr/>
        </p:nvSpPr>
        <p:spPr>
          <a:xfrm>
            <a:off x="9547899" y="5576862"/>
            <a:ext cx="407291" cy="49770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31" name="文字方塊 43">
            <a:extLst>
              <a:ext uri="{FF2B5EF4-FFF2-40B4-BE49-F238E27FC236}">
                <a16:creationId xmlns:a16="http://schemas.microsoft.com/office/drawing/2014/main" id="{1514FCAB-C62B-4209-9448-E1E4E6C994E9}"/>
              </a:ext>
            </a:extLst>
          </p:cNvPr>
          <p:cNvSpPr txBox="1"/>
          <p:nvPr/>
        </p:nvSpPr>
        <p:spPr>
          <a:xfrm>
            <a:off x="9971706" y="5564103"/>
            <a:ext cx="873546" cy="523220"/>
          </a:xfrm>
          <a:prstGeom prst="rect">
            <a:avLst/>
          </a:prstGeom>
          <a:noFill/>
        </p:spPr>
        <p:txBody>
          <a:bodyPr wrap="square" rtlCol="0">
            <a:spAutoFit/>
          </a:bodyPr>
          <a:lstStyle/>
          <a:p>
            <a:r>
              <a:rPr lang="en-US" altLang="zh-TW" sz="2800" dirty="0">
                <a:solidFill>
                  <a:srgbClr val="FF0000"/>
                </a:solidFill>
              </a:rPr>
              <a:t>0.1</a:t>
            </a:r>
            <a:endParaRPr lang="zh-TW" altLang="en-US" sz="2800" dirty="0">
              <a:solidFill>
                <a:srgbClr val="FF0000"/>
              </a:solidFill>
            </a:endParaRPr>
          </a:p>
        </p:txBody>
      </p:sp>
      <p:pic>
        <p:nvPicPr>
          <p:cNvPr id="32" name="圖片 7">
            <a:extLst>
              <a:ext uri="{FF2B5EF4-FFF2-40B4-BE49-F238E27FC236}">
                <a16:creationId xmlns:a16="http://schemas.microsoft.com/office/drawing/2014/main" id="{054E4D03-5B98-4AAD-8895-0666D2CF77F6}"/>
              </a:ext>
            </a:extLst>
          </p:cNvPr>
          <p:cNvPicPr>
            <a:picLocks noChangeAspect="1"/>
          </p:cNvPicPr>
          <p:nvPr/>
        </p:nvPicPr>
        <p:blipFill>
          <a:blip r:embed="rId5"/>
          <a:stretch>
            <a:fillRect/>
          </a:stretch>
        </p:blipFill>
        <p:spPr>
          <a:xfrm>
            <a:off x="6882185" y="5356974"/>
            <a:ext cx="866775" cy="866775"/>
          </a:xfrm>
          <a:prstGeom prst="rect">
            <a:avLst/>
          </a:prstGeom>
        </p:spPr>
      </p:pic>
    </p:spTree>
    <p:extLst>
      <p:ext uri="{BB962C8B-B14F-4D97-AF65-F5344CB8AC3E}">
        <p14:creationId xmlns:p14="http://schemas.microsoft.com/office/powerpoint/2010/main" val="4064781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1"/>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4"/>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6"/>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5"/>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17"/>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20"/>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23"/>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27"/>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28"/>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29"/>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30"/>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31"/>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P spid="7" grpId="0" animBg="1"/>
      <p:bldP spid="9" grpId="0"/>
      <p:bldP spid="11"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p:bldP spid="26" grpId="0"/>
      <p:bldP spid="27" grpId="0"/>
      <p:bldP spid="28" grpId="0" animBg="1"/>
      <p:bldP spid="29" grpId="0" animBg="1"/>
      <p:bldP spid="30" grpId="0" animBg="1"/>
      <p:bldP spid="3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63236" y="235527"/>
            <a:ext cx="5070764" cy="584775"/>
          </a:xfrm>
          <a:prstGeom prst="rect">
            <a:avLst/>
          </a:prstGeom>
          <a:noFill/>
        </p:spPr>
        <p:txBody>
          <a:bodyPr wrap="square" rtlCol="0">
            <a:spAutoFit/>
          </a:bodyPr>
          <a:lstStyle/>
          <a:p>
            <a:r>
              <a:rPr lang="zh-CN" altLang="en-US" sz="3200" b="1" dirty="0">
                <a:latin typeface="+mj-lt"/>
              </a:rPr>
              <a:t>二</a:t>
            </a:r>
            <a:r>
              <a:rPr lang="zh-CN" altLang="en-US" sz="3200" b="1" dirty="0" smtClean="0">
                <a:latin typeface="+mj-lt"/>
              </a:rPr>
              <a:t> 用</a:t>
            </a:r>
            <a:r>
              <a:rPr lang="en-US" altLang="zh-CN" sz="3200" b="1" dirty="0" smtClean="0">
                <a:latin typeface="+mj-lt"/>
              </a:rPr>
              <a:t>GAN</a:t>
            </a:r>
            <a:r>
              <a:rPr lang="zh-CN" altLang="en-US" sz="3200" b="1" dirty="0" smtClean="0">
                <a:latin typeface="+mj-lt"/>
              </a:rPr>
              <a:t>生成二次元头像</a:t>
            </a:r>
            <a:endParaRPr lang="zh-CN" altLang="en-US" sz="3200" b="1" dirty="0">
              <a:latin typeface="+mj-lt"/>
            </a:endParaRPr>
          </a:p>
        </p:txBody>
      </p:sp>
      <p:sp>
        <p:nvSpPr>
          <p:cNvPr id="3" name="文本框 2"/>
          <p:cNvSpPr txBox="1"/>
          <p:nvPr/>
        </p:nvSpPr>
        <p:spPr>
          <a:xfrm>
            <a:off x="387927" y="983672"/>
            <a:ext cx="11111346" cy="5447645"/>
          </a:xfrm>
          <a:prstGeom prst="rect">
            <a:avLst/>
          </a:prstGeom>
          <a:noFill/>
        </p:spPr>
        <p:txBody>
          <a:bodyPr wrap="square" rtlCol="0">
            <a:spAutoFit/>
          </a:bodyPr>
          <a:lstStyle/>
          <a:p>
            <a:pPr algn="just">
              <a:lnSpc>
                <a:spcPct val="150000"/>
              </a:lnSpc>
            </a:pPr>
            <a:r>
              <a:rPr lang="en-US" altLang="zh-CN" sz="2000" b="1" dirty="0" smtClean="0">
                <a:latin typeface="宋体" panose="02010600030101010101" pitchFamily="2" charset="-122"/>
                <a:ea typeface="宋体" panose="02010600030101010101" pitchFamily="2" charset="-122"/>
              </a:rPr>
              <a:t>GAN</a:t>
            </a:r>
            <a:r>
              <a:rPr lang="zh-CN" altLang="en-US" sz="2000" dirty="0" smtClean="0">
                <a:latin typeface="宋体" panose="02010600030101010101" pitchFamily="2" charset="-122"/>
                <a:ea typeface="宋体" panose="02010600030101010101" pitchFamily="2" charset="-122"/>
              </a:rPr>
              <a:t>的原始论文是使用全连接层搭建网络的，后来在此基础上发展出了</a:t>
            </a:r>
            <a:r>
              <a:rPr lang="en-US" altLang="zh-CN" sz="2000" b="1" dirty="0" smtClean="0">
                <a:latin typeface="宋体" panose="02010600030101010101" pitchFamily="2" charset="-122"/>
                <a:ea typeface="宋体" panose="02010600030101010101" pitchFamily="2" charset="-122"/>
              </a:rPr>
              <a:t>DCGAN</a:t>
            </a:r>
            <a:r>
              <a:rPr lang="zh-CN" altLang="en-US" sz="2000" dirty="0" smtClean="0">
                <a:latin typeface="宋体" panose="02010600030101010101" pitchFamily="2" charset="-122"/>
                <a:ea typeface="宋体" panose="02010600030101010101" pitchFamily="2" charset="-122"/>
              </a:rPr>
              <a:t>，这个例子是基于</a:t>
            </a:r>
            <a:r>
              <a:rPr lang="en-US" altLang="zh-CN" sz="2000" b="1" dirty="0" smtClean="0">
                <a:latin typeface="宋体" panose="02010600030101010101" pitchFamily="2" charset="-122"/>
                <a:ea typeface="宋体" panose="02010600030101010101" pitchFamily="2" charset="-122"/>
              </a:rPr>
              <a:t>DCGAN</a:t>
            </a:r>
            <a:r>
              <a:rPr lang="zh-CN" altLang="en-US" sz="2000" dirty="0" smtClean="0">
                <a:latin typeface="宋体" panose="02010600030101010101" pitchFamily="2" charset="-122"/>
                <a:ea typeface="宋体" panose="02010600030101010101" pitchFamily="2" charset="-122"/>
              </a:rPr>
              <a:t>的。</a:t>
            </a:r>
            <a:endParaRPr lang="en-US" altLang="zh-CN" sz="2000" dirty="0" smtClean="0">
              <a:latin typeface="宋体" panose="02010600030101010101" pitchFamily="2" charset="-122"/>
              <a:ea typeface="宋体" panose="02010600030101010101" pitchFamily="2" charset="-122"/>
            </a:endParaRPr>
          </a:p>
          <a:p>
            <a:pPr algn="just">
              <a:lnSpc>
                <a:spcPct val="150000"/>
              </a:lnSpc>
            </a:pPr>
            <a:r>
              <a:rPr lang="en-US" altLang="zh-CN" sz="2000" b="1" dirty="0" smtClean="0">
                <a:latin typeface="宋体" panose="02010600030101010101" pitchFamily="2" charset="-122"/>
                <a:ea typeface="宋体" panose="02010600030101010101" pitchFamily="2" charset="-122"/>
              </a:rPr>
              <a:t>DCGAN</a:t>
            </a:r>
            <a:r>
              <a:rPr lang="zh-CN" altLang="en-US" sz="2000" dirty="0" smtClean="0">
                <a:latin typeface="宋体" panose="02010600030101010101" pitchFamily="2" charset="-122"/>
                <a:ea typeface="宋体" panose="02010600030101010101" pitchFamily="2" charset="-122"/>
              </a:rPr>
              <a:t>只是</a:t>
            </a:r>
            <a:r>
              <a:rPr lang="zh-CN" altLang="en-US" sz="2000" dirty="0">
                <a:latin typeface="宋体" panose="02010600030101010101" pitchFamily="2" charset="-122"/>
                <a:ea typeface="宋体" panose="02010600030101010101" pitchFamily="2" charset="-122"/>
              </a:rPr>
              <a:t>把上述的</a:t>
            </a:r>
            <a:r>
              <a:rPr lang="en-US" altLang="zh-CN" sz="2000" dirty="0">
                <a:latin typeface="宋体" panose="02010600030101010101" pitchFamily="2" charset="-122"/>
                <a:ea typeface="宋体" panose="02010600030101010101" pitchFamily="2" charset="-122"/>
              </a:rPr>
              <a:t>G</a:t>
            </a:r>
            <a:r>
              <a:rPr lang="zh-CN" altLang="en-US" sz="2000" dirty="0">
                <a:latin typeface="宋体" panose="02010600030101010101" pitchFamily="2" charset="-122"/>
                <a:ea typeface="宋体" panose="02010600030101010101" pitchFamily="2" charset="-122"/>
              </a:rPr>
              <a:t>和</a:t>
            </a:r>
            <a:r>
              <a:rPr lang="en-US" altLang="zh-CN" sz="2000" dirty="0">
                <a:latin typeface="宋体" panose="02010600030101010101" pitchFamily="2" charset="-122"/>
                <a:ea typeface="宋体" panose="02010600030101010101" pitchFamily="2" charset="-122"/>
              </a:rPr>
              <a:t>D</a:t>
            </a:r>
            <a:r>
              <a:rPr lang="zh-CN" altLang="en-US" sz="2000" dirty="0">
                <a:latin typeface="宋体" panose="02010600030101010101" pitchFamily="2" charset="-122"/>
                <a:ea typeface="宋体" panose="02010600030101010101" pitchFamily="2" charset="-122"/>
              </a:rPr>
              <a:t>换成了两个卷积神经网络（</a:t>
            </a:r>
            <a:r>
              <a:rPr lang="en-US" altLang="zh-CN" sz="2000" dirty="0">
                <a:latin typeface="宋体" panose="02010600030101010101" pitchFamily="2" charset="-122"/>
                <a:ea typeface="宋体" panose="02010600030101010101" pitchFamily="2" charset="-122"/>
              </a:rPr>
              <a:t>CNN</a:t>
            </a:r>
            <a:r>
              <a:rPr lang="zh-CN" altLang="en-US" sz="2000" dirty="0">
                <a:latin typeface="宋体" panose="02010600030101010101" pitchFamily="2" charset="-122"/>
                <a:ea typeface="宋体" panose="02010600030101010101" pitchFamily="2" charset="-122"/>
              </a:rPr>
              <a:t>）。但不是直接换就可以了，</a:t>
            </a:r>
            <a:r>
              <a:rPr lang="en-US" altLang="zh-CN" sz="2000" b="1" dirty="0">
                <a:latin typeface="宋体" panose="02010600030101010101" pitchFamily="2" charset="-122"/>
                <a:ea typeface="宋体" panose="02010600030101010101" pitchFamily="2" charset="-122"/>
              </a:rPr>
              <a:t>DCGAN</a:t>
            </a:r>
            <a:r>
              <a:rPr lang="zh-CN" altLang="en-US" sz="2000" dirty="0">
                <a:latin typeface="宋体" panose="02010600030101010101" pitchFamily="2" charset="-122"/>
                <a:ea typeface="宋体" panose="02010600030101010101" pitchFamily="2" charset="-122"/>
              </a:rPr>
              <a:t>对卷积神经网络的结构做了一些改变，以提高样本的质量和收敛的速度，这些改变有：</a:t>
            </a:r>
          </a:p>
          <a:p>
            <a:pPr algn="just">
              <a:lnSpc>
                <a:spcPct val="150000"/>
              </a:lnSpc>
            </a:pPr>
            <a:r>
              <a:rPr lang="en-US" altLang="zh-CN" sz="2000" b="1" dirty="0" smtClean="0">
                <a:latin typeface="宋体" panose="02010600030101010101" pitchFamily="2" charset="-122"/>
                <a:ea typeface="宋体" panose="02010600030101010101" pitchFamily="2" charset="-122"/>
              </a:rPr>
              <a:t>1</a:t>
            </a:r>
            <a:r>
              <a:rPr lang="en-US" altLang="zh-CN" sz="2000" b="1" dirty="0">
                <a:latin typeface="宋体" panose="02010600030101010101" pitchFamily="2" charset="-122"/>
                <a:ea typeface="宋体" panose="02010600030101010101" pitchFamily="2" charset="-122"/>
              </a:rPr>
              <a:t>.</a:t>
            </a:r>
            <a:r>
              <a:rPr lang="zh-CN" altLang="en-US" sz="2000" dirty="0" smtClean="0">
                <a:latin typeface="宋体" panose="02010600030101010101" pitchFamily="2" charset="-122"/>
                <a:ea typeface="宋体" panose="02010600030101010101" pitchFamily="2" charset="-122"/>
              </a:rPr>
              <a:t>取消</a:t>
            </a:r>
            <a:r>
              <a:rPr lang="zh-CN" altLang="en-US" sz="2000" dirty="0">
                <a:latin typeface="宋体" panose="02010600030101010101" pitchFamily="2" charset="-122"/>
                <a:ea typeface="宋体" panose="02010600030101010101" pitchFamily="2" charset="-122"/>
              </a:rPr>
              <a:t>所有</a:t>
            </a:r>
            <a:r>
              <a:rPr lang="en-US" altLang="zh-CN" sz="2000" dirty="0">
                <a:latin typeface="宋体" panose="02010600030101010101" pitchFamily="2" charset="-122"/>
                <a:ea typeface="宋体" panose="02010600030101010101" pitchFamily="2" charset="-122"/>
              </a:rPr>
              <a:t>pooling</a:t>
            </a:r>
            <a:r>
              <a:rPr lang="zh-CN" altLang="en-US" sz="2000" dirty="0">
                <a:latin typeface="宋体" panose="02010600030101010101" pitchFamily="2" charset="-122"/>
                <a:ea typeface="宋体" panose="02010600030101010101" pitchFamily="2" charset="-122"/>
              </a:rPr>
              <a:t>层。</a:t>
            </a:r>
            <a:r>
              <a:rPr lang="en-US" altLang="zh-CN" sz="2000" dirty="0">
                <a:latin typeface="宋体" panose="02010600030101010101" pitchFamily="2" charset="-122"/>
                <a:ea typeface="宋体" panose="02010600030101010101" pitchFamily="2" charset="-122"/>
              </a:rPr>
              <a:t>G</a:t>
            </a:r>
            <a:r>
              <a:rPr lang="zh-CN" altLang="en-US" sz="2000" dirty="0">
                <a:latin typeface="宋体" panose="02010600030101010101" pitchFamily="2" charset="-122"/>
                <a:ea typeface="宋体" panose="02010600030101010101" pitchFamily="2" charset="-122"/>
              </a:rPr>
              <a:t>网络中使用转置卷积（</a:t>
            </a:r>
            <a:r>
              <a:rPr lang="en-US" altLang="zh-CN" sz="2000" dirty="0">
                <a:latin typeface="宋体" panose="02010600030101010101" pitchFamily="2" charset="-122"/>
                <a:ea typeface="宋体" panose="02010600030101010101" pitchFamily="2" charset="-122"/>
              </a:rPr>
              <a:t>transposed convolutional layer</a:t>
            </a:r>
            <a:r>
              <a:rPr lang="zh-CN" altLang="en-US" sz="2000" dirty="0">
                <a:latin typeface="宋体" panose="02010600030101010101" pitchFamily="2" charset="-122"/>
                <a:ea typeface="宋体" panose="02010600030101010101" pitchFamily="2" charset="-122"/>
              </a:rPr>
              <a:t>）进行上采样</a:t>
            </a:r>
            <a:r>
              <a:rPr lang="zh-CN" altLang="en-US" sz="2000" dirty="0" smtClean="0">
                <a:latin typeface="宋体" panose="02010600030101010101" pitchFamily="2" charset="-122"/>
                <a:ea typeface="宋体" panose="02010600030101010101" pitchFamily="2" charset="-122"/>
              </a:rPr>
              <a:t>，                </a:t>
            </a:r>
            <a:r>
              <a:rPr lang="en-US" altLang="zh-CN" sz="2000" dirty="0" smtClean="0">
                <a:latin typeface="宋体" panose="02010600030101010101" pitchFamily="2" charset="-122"/>
                <a:ea typeface="宋体" panose="02010600030101010101" pitchFamily="2" charset="-122"/>
              </a:rPr>
              <a:t>D</a:t>
            </a:r>
            <a:r>
              <a:rPr lang="zh-CN" altLang="en-US" sz="2000" dirty="0">
                <a:latin typeface="宋体" panose="02010600030101010101" pitchFamily="2" charset="-122"/>
                <a:ea typeface="宋体" panose="02010600030101010101" pitchFamily="2" charset="-122"/>
              </a:rPr>
              <a:t>网络</a:t>
            </a:r>
            <a:r>
              <a:rPr lang="zh-CN" altLang="en-US" sz="2000" dirty="0" smtClean="0">
                <a:latin typeface="宋体" panose="02010600030101010101" pitchFamily="2" charset="-122"/>
                <a:ea typeface="宋体" panose="02010600030101010101" pitchFamily="2" charset="-122"/>
              </a:rPr>
              <a:t>中用</a:t>
            </a:r>
            <a:r>
              <a:rPr lang="zh-CN" altLang="en-US" sz="2000" dirty="0">
                <a:latin typeface="宋体" panose="02010600030101010101" pitchFamily="2" charset="-122"/>
                <a:ea typeface="宋体" panose="02010600030101010101" pitchFamily="2" charset="-122"/>
              </a:rPr>
              <a:t>加入</a:t>
            </a:r>
            <a:r>
              <a:rPr lang="en-US" altLang="zh-CN" sz="2000" dirty="0">
                <a:latin typeface="宋体" panose="02010600030101010101" pitchFamily="2" charset="-122"/>
                <a:ea typeface="宋体" panose="02010600030101010101" pitchFamily="2" charset="-122"/>
              </a:rPr>
              <a:t>stride</a:t>
            </a:r>
            <a:r>
              <a:rPr lang="zh-CN" altLang="en-US" sz="2000" dirty="0">
                <a:latin typeface="宋体" panose="02010600030101010101" pitchFamily="2" charset="-122"/>
                <a:ea typeface="宋体" panose="02010600030101010101" pitchFamily="2" charset="-122"/>
              </a:rPr>
              <a:t>的卷积代替</a:t>
            </a:r>
            <a:r>
              <a:rPr lang="en-US" altLang="zh-CN" sz="2000" dirty="0" smtClean="0">
                <a:latin typeface="宋体" panose="02010600030101010101" pitchFamily="2" charset="-122"/>
                <a:ea typeface="宋体" panose="02010600030101010101" pitchFamily="2" charset="-122"/>
              </a:rPr>
              <a:t>pooling</a:t>
            </a:r>
            <a:endParaRPr lang="zh-CN" altLang="en-US" sz="2000" dirty="0">
              <a:latin typeface="宋体" panose="02010600030101010101" pitchFamily="2" charset="-122"/>
              <a:ea typeface="宋体" panose="02010600030101010101" pitchFamily="2" charset="-122"/>
            </a:endParaRPr>
          </a:p>
          <a:p>
            <a:pPr algn="just">
              <a:lnSpc>
                <a:spcPct val="150000"/>
              </a:lnSpc>
            </a:pPr>
            <a:r>
              <a:rPr lang="en-US" altLang="zh-CN" sz="2000" b="1" dirty="0" smtClean="0">
                <a:latin typeface="宋体" panose="02010600030101010101" pitchFamily="2" charset="-122"/>
                <a:ea typeface="宋体" panose="02010600030101010101" pitchFamily="2" charset="-122"/>
              </a:rPr>
              <a:t>2.</a:t>
            </a:r>
            <a:r>
              <a:rPr lang="zh-CN" altLang="en-US" sz="2000" dirty="0" smtClean="0">
                <a:latin typeface="宋体" panose="02010600030101010101" pitchFamily="2" charset="-122"/>
                <a:ea typeface="宋体" panose="02010600030101010101" pitchFamily="2" charset="-122"/>
              </a:rPr>
              <a:t>在</a:t>
            </a:r>
            <a:r>
              <a:rPr lang="en-US" altLang="zh-CN" sz="2000" dirty="0">
                <a:latin typeface="宋体" panose="02010600030101010101" pitchFamily="2" charset="-122"/>
                <a:ea typeface="宋体" panose="02010600030101010101" pitchFamily="2" charset="-122"/>
              </a:rPr>
              <a:t>D</a:t>
            </a:r>
            <a:r>
              <a:rPr lang="zh-CN" altLang="en-US" sz="2000" dirty="0">
                <a:latin typeface="宋体" panose="02010600030101010101" pitchFamily="2" charset="-122"/>
                <a:ea typeface="宋体" panose="02010600030101010101" pitchFamily="2" charset="-122"/>
              </a:rPr>
              <a:t>和</a:t>
            </a:r>
            <a:r>
              <a:rPr lang="en-US" altLang="zh-CN" sz="2000" dirty="0">
                <a:latin typeface="宋体" panose="02010600030101010101" pitchFamily="2" charset="-122"/>
                <a:ea typeface="宋体" panose="02010600030101010101" pitchFamily="2" charset="-122"/>
              </a:rPr>
              <a:t>G</a:t>
            </a:r>
            <a:r>
              <a:rPr lang="zh-CN" altLang="en-US" sz="2000" dirty="0">
                <a:latin typeface="宋体" panose="02010600030101010101" pitchFamily="2" charset="-122"/>
                <a:ea typeface="宋体" panose="02010600030101010101" pitchFamily="2" charset="-122"/>
              </a:rPr>
              <a:t>中均使用</a:t>
            </a:r>
            <a:r>
              <a:rPr lang="en-US" altLang="zh-CN" sz="2000" dirty="0">
                <a:latin typeface="宋体" panose="02010600030101010101" pitchFamily="2" charset="-122"/>
                <a:ea typeface="宋体" panose="02010600030101010101" pitchFamily="2" charset="-122"/>
              </a:rPr>
              <a:t>batch normalization</a:t>
            </a:r>
          </a:p>
          <a:p>
            <a:pPr algn="just">
              <a:lnSpc>
                <a:spcPct val="150000"/>
              </a:lnSpc>
            </a:pPr>
            <a:r>
              <a:rPr lang="en-US" altLang="zh-CN" sz="2000" b="1" dirty="0" smtClean="0">
                <a:latin typeface="宋体" panose="02010600030101010101" pitchFamily="2" charset="-122"/>
                <a:ea typeface="宋体" panose="02010600030101010101" pitchFamily="2" charset="-122"/>
              </a:rPr>
              <a:t>3.</a:t>
            </a:r>
            <a:r>
              <a:rPr lang="zh-CN" altLang="en-US" sz="2000" dirty="0" smtClean="0">
                <a:latin typeface="宋体" panose="02010600030101010101" pitchFamily="2" charset="-122"/>
                <a:ea typeface="宋体" panose="02010600030101010101" pitchFamily="2" charset="-122"/>
              </a:rPr>
              <a:t>去掉</a:t>
            </a:r>
            <a:r>
              <a:rPr lang="en-US" altLang="zh-CN" sz="2000" dirty="0">
                <a:latin typeface="宋体" panose="02010600030101010101" pitchFamily="2" charset="-122"/>
                <a:ea typeface="宋体" panose="02010600030101010101" pitchFamily="2" charset="-122"/>
              </a:rPr>
              <a:t>FC</a:t>
            </a:r>
            <a:r>
              <a:rPr lang="zh-CN" altLang="en-US" sz="2000" dirty="0">
                <a:latin typeface="宋体" panose="02010600030101010101" pitchFamily="2" charset="-122"/>
                <a:ea typeface="宋体" panose="02010600030101010101" pitchFamily="2" charset="-122"/>
              </a:rPr>
              <a:t>层，使网络变为全卷积网络</a:t>
            </a:r>
          </a:p>
          <a:p>
            <a:pPr algn="just">
              <a:lnSpc>
                <a:spcPct val="150000"/>
              </a:lnSpc>
            </a:pPr>
            <a:r>
              <a:rPr lang="en-US" altLang="zh-CN" sz="2000" b="1" dirty="0" smtClean="0">
                <a:latin typeface="宋体" panose="02010600030101010101" pitchFamily="2" charset="-122"/>
                <a:ea typeface="宋体" panose="02010600030101010101" pitchFamily="2" charset="-122"/>
              </a:rPr>
              <a:t>4.</a:t>
            </a:r>
            <a:r>
              <a:rPr lang="en-US" altLang="zh-CN" sz="2000" dirty="0" smtClean="0">
                <a:latin typeface="宋体" panose="02010600030101010101" pitchFamily="2" charset="-122"/>
                <a:ea typeface="宋体" panose="02010600030101010101" pitchFamily="2" charset="-122"/>
              </a:rPr>
              <a:t>G</a:t>
            </a:r>
            <a:r>
              <a:rPr lang="zh-CN" altLang="en-US" sz="2000" dirty="0">
                <a:latin typeface="宋体" panose="02010600030101010101" pitchFamily="2" charset="-122"/>
                <a:ea typeface="宋体" panose="02010600030101010101" pitchFamily="2" charset="-122"/>
              </a:rPr>
              <a:t>网络中使用</a:t>
            </a:r>
            <a:r>
              <a:rPr lang="en-US" altLang="zh-CN" sz="2000" dirty="0">
                <a:latin typeface="宋体" panose="02010600030101010101" pitchFamily="2" charset="-122"/>
                <a:ea typeface="宋体" panose="02010600030101010101" pitchFamily="2" charset="-122"/>
              </a:rPr>
              <a:t>ReLU</a:t>
            </a:r>
            <a:r>
              <a:rPr lang="zh-CN" altLang="en-US" sz="2000" dirty="0">
                <a:latin typeface="宋体" panose="02010600030101010101" pitchFamily="2" charset="-122"/>
                <a:ea typeface="宋体" panose="02010600030101010101" pitchFamily="2" charset="-122"/>
              </a:rPr>
              <a:t>作为激活函数，</a:t>
            </a:r>
            <a:r>
              <a:rPr lang="zh-CN" altLang="en-US" sz="2000" dirty="0" smtClean="0">
                <a:latin typeface="宋体" panose="02010600030101010101" pitchFamily="2" charset="-122"/>
                <a:ea typeface="宋体" panose="02010600030101010101" pitchFamily="2" charset="-122"/>
              </a:rPr>
              <a:t>最后</a:t>
            </a:r>
            <a:endParaRPr lang="en-US" altLang="zh-CN" sz="2000" dirty="0" smtClean="0">
              <a:latin typeface="宋体" panose="02010600030101010101" pitchFamily="2" charset="-122"/>
              <a:ea typeface="宋体" panose="02010600030101010101" pitchFamily="2" charset="-122"/>
            </a:endParaRPr>
          </a:p>
          <a:p>
            <a:pPr algn="just">
              <a:lnSpc>
                <a:spcPct val="150000"/>
              </a:lnSpc>
            </a:pPr>
            <a:r>
              <a:rPr lang="zh-CN" altLang="en-US" sz="2000" dirty="0" smtClean="0">
                <a:latin typeface="宋体" panose="02010600030101010101" pitchFamily="2" charset="-122"/>
                <a:ea typeface="宋体" panose="02010600030101010101" pitchFamily="2" charset="-122"/>
              </a:rPr>
              <a:t>  一</a:t>
            </a:r>
            <a:r>
              <a:rPr lang="zh-CN" altLang="en-US" sz="2000" dirty="0">
                <a:latin typeface="宋体" panose="02010600030101010101" pitchFamily="2" charset="-122"/>
                <a:ea typeface="宋体" panose="02010600030101010101" pitchFamily="2" charset="-122"/>
              </a:rPr>
              <a:t>层使用</a:t>
            </a:r>
            <a:r>
              <a:rPr lang="en-US" altLang="zh-CN" sz="2000" dirty="0">
                <a:latin typeface="宋体" panose="02010600030101010101" pitchFamily="2" charset="-122"/>
                <a:ea typeface="宋体" panose="02010600030101010101" pitchFamily="2" charset="-122"/>
              </a:rPr>
              <a:t>tanh</a:t>
            </a:r>
          </a:p>
          <a:p>
            <a:pPr algn="just">
              <a:lnSpc>
                <a:spcPct val="150000"/>
              </a:lnSpc>
            </a:pPr>
            <a:r>
              <a:rPr lang="en-US" altLang="zh-CN" sz="2000" b="1" dirty="0" smtClean="0">
                <a:latin typeface="宋体" panose="02010600030101010101" pitchFamily="2" charset="-122"/>
                <a:ea typeface="宋体" panose="02010600030101010101" pitchFamily="2" charset="-122"/>
              </a:rPr>
              <a:t>5.</a:t>
            </a:r>
            <a:r>
              <a:rPr lang="en-US" altLang="zh-CN" sz="2000" dirty="0" smtClean="0">
                <a:latin typeface="宋体" panose="02010600030101010101" pitchFamily="2" charset="-122"/>
                <a:ea typeface="宋体" panose="02010600030101010101" pitchFamily="2" charset="-122"/>
              </a:rPr>
              <a:t>D</a:t>
            </a:r>
            <a:r>
              <a:rPr lang="zh-CN" altLang="en-US" sz="2000" dirty="0">
                <a:latin typeface="宋体" panose="02010600030101010101" pitchFamily="2" charset="-122"/>
                <a:ea typeface="宋体" panose="02010600030101010101" pitchFamily="2" charset="-122"/>
              </a:rPr>
              <a:t>网络中使用</a:t>
            </a:r>
            <a:r>
              <a:rPr lang="en-US" altLang="zh-CN" sz="2000" dirty="0">
                <a:latin typeface="宋体" panose="02010600030101010101" pitchFamily="2" charset="-122"/>
                <a:ea typeface="宋体" panose="02010600030101010101" pitchFamily="2" charset="-122"/>
              </a:rPr>
              <a:t>LeakyReLU</a:t>
            </a:r>
            <a:r>
              <a:rPr lang="zh-CN" altLang="en-US" sz="2000" dirty="0">
                <a:latin typeface="宋体" panose="02010600030101010101" pitchFamily="2" charset="-122"/>
                <a:ea typeface="宋体" panose="02010600030101010101" pitchFamily="2" charset="-122"/>
              </a:rPr>
              <a:t>作为激活函数</a:t>
            </a:r>
          </a:p>
          <a:p>
            <a:endParaRPr lang="zh-CN" altLang="en-US" dirty="0">
              <a:latin typeface="宋体" panose="02010600030101010101" pitchFamily="2" charset="-122"/>
              <a:ea typeface="宋体" panose="02010600030101010101" pitchFamily="2" charset="-122"/>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0" y="3707494"/>
            <a:ext cx="6734175" cy="2630198"/>
          </a:xfrm>
          <a:prstGeom prst="rect">
            <a:avLst/>
          </a:prstGeom>
        </p:spPr>
      </p:pic>
    </p:spTree>
    <p:extLst>
      <p:ext uri="{BB962C8B-B14F-4D97-AF65-F5344CB8AC3E}">
        <p14:creationId xmlns:p14="http://schemas.microsoft.com/office/powerpoint/2010/main" val="409253294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80109" y="332509"/>
            <a:ext cx="11873346" cy="584775"/>
          </a:xfrm>
          <a:prstGeom prst="rect">
            <a:avLst/>
          </a:prstGeom>
          <a:noFill/>
        </p:spPr>
        <p:txBody>
          <a:bodyPr wrap="square" rtlCol="0">
            <a:spAutoFit/>
          </a:bodyPr>
          <a:lstStyle/>
          <a:p>
            <a:r>
              <a:rPr lang="en-US" altLang="zh-CN" sz="3200" b="1" dirty="0" smtClean="0">
                <a:latin typeface="宋体" panose="02010600030101010101" pitchFamily="2" charset="-122"/>
                <a:ea typeface="宋体" panose="02010600030101010101" pitchFamily="2" charset="-122"/>
              </a:rPr>
              <a:t>2.1:</a:t>
            </a:r>
            <a:r>
              <a:rPr lang="zh-CN" altLang="en-US" sz="3200" b="1" dirty="0">
                <a:latin typeface="宋体" panose="02010600030101010101" pitchFamily="2" charset="-122"/>
                <a:ea typeface="宋体" panose="02010600030101010101" pitchFamily="2" charset="-122"/>
              </a:rPr>
              <a:t>实验</a:t>
            </a:r>
            <a:r>
              <a:rPr lang="zh-CN" altLang="en-US" sz="3200" b="1" dirty="0" smtClean="0">
                <a:latin typeface="宋体" panose="02010600030101010101" pitchFamily="2" charset="-122"/>
                <a:ea typeface="宋体" panose="02010600030101010101" pitchFamily="2" charset="-122"/>
              </a:rPr>
              <a:t>数据处理</a:t>
            </a:r>
            <a:endParaRPr lang="zh-CN" altLang="en-US" sz="3200" b="1" dirty="0">
              <a:latin typeface="宋体" panose="02010600030101010101" pitchFamily="2" charset="-122"/>
              <a:ea typeface="宋体" panose="02010600030101010101" pitchFamily="2" charset="-122"/>
            </a:endParaRPr>
          </a:p>
        </p:txBody>
      </p:sp>
      <p:sp>
        <p:nvSpPr>
          <p:cNvPr id="4" name="矩形 3"/>
          <p:cNvSpPr/>
          <p:nvPr/>
        </p:nvSpPr>
        <p:spPr>
          <a:xfrm>
            <a:off x="860313" y="1152298"/>
            <a:ext cx="10892726" cy="923330"/>
          </a:xfrm>
          <a:prstGeom prst="rect">
            <a:avLst/>
          </a:prstGeom>
        </p:spPr>
        <p:txBody>
          <a:bodyPr wrap="none">
            <a:spAutoFit/>
          </a:bodyPr>
          <a:lstStyle/>
          <a:p>
            <a:r>
              <a:rPr lang="zh-CN" altLang="en-US" dirty="0" smtClean="0">
                <a:latin typeface="宋体" panose="02010600030101010101" pitchFamily="2" charset="-122"/>
                <a:ea typeface="宋体" panose="02010600030101010101" pitchFamily="2" charset="-122"/>
              </a:rPr>
              <a:t>实验数据集可以从下面地址获取</a:t>
            </a:r>
            <a:r>
              <a:rPr lang="en-US" altLang="zh-CN" dirty="0" smtClean="0">
                <a:hlinkClick r:id="rId2"/>
              </a:rPr>
              <a:t>https://www.kaggle.com/xxc025/animefaces</a:t>
            </a:r>
            <a:r>
              <a:rPr lang="zh-CN" altLang="en-US" dirty="0" smtClean="0"/>
              <a:t>，</a:t>
            </a:r>
            <a:r>
              <a:rPr lang="zh-CN" altLang="en-US" dirty="0" smtClean="0">
                <a:latin typeface="宋体" panose="02010600030101010101" pitchFamily="2" charset="-122"/>
                <a:ea typeface="宋体" panose="02010600030101010101" pitchFamily="2" charset="-122"/>
              </a:rPr>
              <a:t>图片的分辨率均为</a:t>
            </a:r>
            <a:r>
              <a:rPr lang="en-US" altLang="zh-CN" dirty="0" smtClean="0">
                <a:latin typeface="宋体" panose="02010600030101010101" pitchFamily="2" charset="-122"/>
                <a:ea typeface="宋体" panose="02010600030101010101" pitchFamily="2" charset="-122"/>
              </a:rPr>
              <a:t>96x96x3</a:t>
            </a:r>
            <a:r>
              <a:rPr lang="zh-CN" altLang="en-US" dirty="0" smtClean="0"/>
              <a:t>，</a:t>
            </a:r>
            <a:endParaRPr lang="en-US" altLang="zh-CN" dirty="0" smtClean="0"/>
          </a:p>
          <a:p>
            <a:r>
              <a:rPr lang="zh-CN" altLang="en-US" dirty="0" smtClean="0">
                <a:latin typeface="宋体" panose="02010600030101010101" pitchFamily="2" charset="-122"/>
                <a:ea typeface="宋体" panose="02010600030101010101" pitchFamily="2" charset="-122"/>
              </a:rPr>
              <a:t>具体的处理过程可以参考提供的源码</a:t>
            </a:r>
            <a:r>
              <a:rPr lang="zh-CN" altLang="en-US" dirty="0" smtClean="0"/>
              <a:t>。</a:t>
            </a:r>
            <a:endParaRPr lang="en-US" altLang="zh-CN" dirty="0" smtClean="0"/>
          </a:p>
          <a:p>
            <a:endParaRPr lang="zh-CN" altLang="en-US" dirty="0"/>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50858" y="1812576"/>
            <a:ext cx="4792342" cy="4782379"/>
          </a:xfrm>
          <a:prstGeom prst="rect">
            <a:avLst/>
          </a:prstGeom>
        </p:spPr>
      </p:pic>
    </p:spTree>
    <p:extLst>
      <p:ext uri="{BB962C8B-B14F-4D97-AF65-F5344CB8AC3E}">
        <p14:creationId xmlns:p14="http://schemas.microsoft.com/office/powerpoint/2010/main" val="89096622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50213" y="130176"/>
            <a:ext cx="2659702" cy="830997"/>
          </a:xfrm>
          <a:prstGeom prst="rect">
            <a:avLst/>
          </a:prstGeom>
        </p:spPr>
        <p:txBody>
          <a:bodyPr wrap="none">
            <a:spAutoFit/>
          </a:bodyPr>
          <a:lstStyle/>
          <a:p>
            <a:pPr lvl="0"/>
            <a:r>
              <a:rPr lang="en-US" altLang="zh-CN" sz="3200" b="1" dirty="0" smtClean="0">
                <a:solidFill>
                  <a:prstClr val="black"/>
                </a:solidFill>
                <a:latin typeface="宋体" panose="02010600030101010101" pitchFamily="2" charset="-122"/>
                <a:ea typeface="宋体" panose="02010600030101010101" pitchFamily="2" charset="-122"/>
              </a:rPr>
              <a:t>2.2:</a:t>
            </a:r>
            <a:r>
              <a:rPr lang="zh-CN" altLang="en-US" sz="3200" b="1" dirty="0" smtClean="0">
                <a:solidFill>
                  <a:prstClr val="black"/>
                </a:solidFill>
                <a:latin typeface="宋体" panose="02010600030101010101" pitchFamily="2" charset="-122"/>
                <a:ea typeface="宋体" panose="02010600030101010101" pitchFamily="2" charset="-122"/>
              </a:rPr>
              <a:t>模型定义</a:t>
            </a:r>
            <a:endParaRPr lang="en-US" altLang="zh-CN" sz="3200" b="1" dirty="0" smtClean="0">
              <a:solidFill>
                <a:prstClr val="black"/>
              </a:solidFill>
              <a:latin typeface="宋体" panose="02010600030101010101" pitchFamily="2" charset="-122"/>
              <a:ea typeface="宋体" panose="02010600030101010101" pitchFamily="2" charset="-122"/>
            </a:endParaRPr>
          </a:p>
          <a:p>
            <a:pPr lvl="0"/>
            <a:endParaRPr lang="en-US" altLang="zh-CN" sz="1600" dirty="0" smtClean="0">
              <a:solidFill>
                <a:prstClr val="black"/>
              </a:solidFill>
              <a:latin typeface="Consolas" panose="020B0609020204030204" pitchFamily="49" charset="0"/>
              <a:ea typeface="宋体" panose="02010600030101010101" pitchFamily="2" charset="-122"/>
              <a:cs typeface="Calibri Light" panose="020F0302020204030204" pitchFamily="34" charset="0"/>
            </a:endParaRPr>
          </a:p>
        </p:txBody>
      </p:sp>
      <p:sp>
        <p:nvSpPr>
          <p:cNvPr id="3" name="文本框 2"/>
          <p:cNvSpPr txBox="1"/>
          <p:nvPr/>
        </p:nvSpPr>
        <p:spPr>
          <a:xfrm>
            <a:off x="350213" y="733246"/>
            <a:ext cx="7255932" cy="6124754"/>
          </a:xfrm>
          <a:prstGeom prst="rect">
            <a:avLst/>
          </a:prstGeom>
          <a:noFill/>
        </p:spPr>
        <p:txBody>
          <a:bodyPr wrap="square" rtlCol="0">
            <a:spAutoFit/>
          </a:bodyPr>
          <a:lstStyle/>
          <a:p>
            <a:pPr lvl="0"/>
            <a:r>
              <a:rPr lang="en-US" altLang="zh-CN" sz="1400" dirty="0">
                <a:solidFill>
                  <a:prstClr val="black"/>
                </a:solidFill>
                <a:latin typeface="Consolas" panose="020B0609020204030204" pitchFamily="49" charset="0"/>
                <a:ea typeface="宋体" panose="02010600030101010101" pitchFamily="2" charset="-122"/>
                <a:cs typeface="Calibri Light" panose="020F0302020204030204" pitchFamily="34" charset="0"/>
              </a:rPr>
              <a:t>class Generator(nn.Module):</a:t>
            </a:r>
          </a:p>
          <a:p>
            <a:pPr lvl="0"/>
            <a:r>
              <a:rPr lang="en-US" altLang="zh-CN" sz="1400" dirty="0">
                <a:solidFill>
                  <a:prstClr val="black"/>
                </a:solidFill>
                <a:latin typeface="Consolas" panose="020B0609020204030204" pitchFamily="49" charset="0"/>
                <a:ea typeface="宋体" panose="02010600030101010101" pitchFamily="2" charset="-122"/>
                <a:cs typeface="Calibri Light" panose="020F0302020204030204" pitchFamily="34" charset="0"/>
              </a:rPr>
              <a:t>    def __init__(</a:t>
            </a:r>
            <a:r>
              <a:rPr lang="en-US" altLang="zh-CN" sz="1400" dirty="0" smtClean="0">
                <a:solidFill>
                  <a:prstClr val="black"/>
                </a:solidFill>
                <a:latin typeface="Consolas" panose="020B0609020204030204" pitchFamily="49" charset="0"/>
                <a:ea typeface="宋体" panose="02010600030101010101" pitchFamily="2" charset="-122"/>
                <a:cs typeface="Calibri Light" panose="020F0302020204030204" pitchFamily="34" charset="0"/>
              </a:rPr>
              <a:t>self):</a:t>
            </a:r>
            <a:endParaRPr lang="en-US" altLang="zh-CN" sz="1400" dirty="0">
              <a:solidFill>
                <a:prstClr val="black"/>
              </a:solidFill>
              <a:latin typeface="Consolas" panose="020B0609020204030204" pitchFamily="49" charset="0"/>
              <a:ea typeface="宋体" panose="02010600030101010101" pitchFamily="2" charset="-122"/>
              <a:cs typeface="Calibri Light" panose="020F0302020204030204" pitchFamily="34" charset="0"/>
            </a:endParaRPr>
          </a:p>
          <a:p>
            <a:pPr lvl="0"/>
            <a:r>
              <a:rPr lang="en-US" altLang="zh-CN" sz="1400" dirty="0">
                <a:solidFill>
                  <a:prstClr val="black"/>
                </a:solidFill>
                <a:latin typeface="Consolas" panose="020B0609020204030204" pitchFamily="49" charset="0"/>
                <a:ea typeface="宋体" panose="02010600030101010101" pitchFamily="2" charset="-122"/>
                <a:cs typeface="Calibri Light" panose="020F0302020204030204" pitchFamily="34" charset="0"/>
              </a:rPr>
              <a:t>        super(Generator, self).__init</a:t>
            </a:r>
            <a:r>
              <a:rPr lang="en-US" altLang="zh-CN" sz="1400" dirty="0" smtClean="0">
                <a:solidFill>
                  <a:prstClr val="black"/>
                </a:solidFill>
                <a:latin typeface="Consolas" panose="020B0609020204030204" pitchFamily="49" charset="0"/>
                <a:ea typeface="宋体" panose="02010600030101010101" pitchFamily="2" charset="-122"/>
                <a:cs typeface="Calibri Light" panose="020F0302020204030204" pitchFamily="34" charset="0"/>
              </a:rPr>
              <a:t>__()</a:t>
            </a:r>
          </a:p>
          <a:p>
            <a:pPr lvl="0"/>
            <a:r>
              <a:rPr lang="en-US" altLang="zh-CN" sz="1400" dirty="0">
                <a:solidFill>
                  <a:prstClr val="black"/>
                </a:solidFill>
                <a:latin typeface="Consolas" panose="020B0609020204030204" pitchFamily="49" charset="0"/>
                <a:ea typeface="宋体" panose="02010600030101010101" pitchFamily="2" charset="-122"/>
                <a:cs typeface="Calibri Light" panose="020F0302020204030204" pitchFamily="34" charset="0"/>
              </a:rPr>
              <a:t> </a:t>
            </a:r>
            <a:r>
              <a:rPr lang="en-US" altLang="zh-CN" sz="1400" dirty="0" smtClean="0">
                <a:solidFill>
                  <a:prstClr val="black"/>
                </a:solidFill>
                <a:latin typeface="Consolas" panose="020B0609020204030204" pitchFamily="49" charset="0"/>
                <a:ea typeface="宋体" panose="02010600030101010101" pitchFamily="2" charset="-122"/>
                <a:cs typeface="Calibri Light" panose="020F0302020204030204" pitchFamily="34" charset="0"/>
              </a:rPr>
              <a:t>       self.main </a:t>
            </a:r>
            <a:r>
              <a:rPr lang="en-US" altLang="zh-CN" sz="1400" dirty="0">
                <a:solidFill>
                  <a:prstClr val="black"/>
                </a:solidFill>
                <a:latin typeface="Consolas" panose="020B0609020204030204" pitchFamily="49" charset="0"/>
                <a:ea typeface="宋体" panose="02010600030101010101" pitchFamily="2" charset="-122"/>
                <a:cs typeface="Calibri Light" panose="020F0302020204030204" pitchFamily="34" charset="0"/>
              </a:rPr>
              <a:t>= nn.Sequential(</a:t>
            </a:r>
          </a:p>
          <a:p>
            <a:pPr lvl="0"/>
            <a:r>
              <a:rPr lang="en-US" altLang="zh-CN" sz="1400" dirty="0">
                <a:solidFill>
                  <a:prstClr val="black"/>
                </a:solidFill>
                <a:latin typeface="Consolas" panose="020B0609020204030204" pitchFamily="49" charset="0"/>
                <a:ea typeface="宋体" panose="02010600030101010101" pitchFamily="2" charset="-122"/>
                <a:cs typeface="Calibri Light" panose="020F0302020204030204" pitchFamily="34" charset="0"/>
              </a:rPr>
              <a:t>            # input is Z, going into a convolution</a:t>
            </a:r>
          </a:p>
          <a:p>
            <a:pPr lvl="0"/>
            <a:r>
              <a:rPr lang="en-US" altLang="zh-CN" sz="1400" dirty="0">
                <a:solidFill>
                  <a:prstClr val="black"/>
                </a:solidFill>
                <a:latin typeface="Consolas" panose="020B0609020204030204" pitchFamily="49" charset="0"/>
                <a:ea typeface="宋体" panose="02010600030101010101" pitchFamily="2" charset="-122"/>
                <a:cs typeface="Calibri Light" panose="020F0302020204030204" pitchFamily="34" charset="0"/>
              </a:rPr>
              <a:t>            nn.ConvTranspose2d( nz, ngf * 8, </a:t>
            </a:r>
            <a:r>
              <a:rPr lang="en-US" altLang="zh-CN" sz="1400" dirty="0" smtClean="0">
                <a:solidFill>
                  <a:prstClr val="black"/>
                </a:solidFill>
                <a:latin typeface="Consolas" panose="020B0609020204030204" pitchFamily="49" charset="0"/>
                <a:ea typeface="宋体" panose="02010600030101010101" pitchFamily="2" charset="-122"/>
                <a:cs typeface="Calibri Light" panose="020F0302020204030204" pitchFamily="34" charset="0"/>
              </a:rPr>
              <a:t>6, </a:t>
            </a:r>
            <a:r>
              <a:rPr lang="en-US" altLang="zh-CN" sz="1400" dirty="0">
                <a:solidFill>
                  <a:prstClr val="black"/>
                </a:solidFill>
                <a:latin typeface="Consolas" panose="020B0609020204030204" pitchFamily="49" charset="0"/>
                <a:ea typeface="宋体" panose="02010600030101010101" pitchFamily="2" charset="-122"/>
                <a:cs typeface="Calibri Light" panose="020F0302020204030204" pitchFamily="34" charset="0"/>
              </a:rPr>
              <a:t>1, 0, bias=False),</a:t>
            </a:r>
          </a:p>
          <a:p>
            <a:pPr lvl="0"/>
            <a:r>
              <a:rPr lang="en-US" altLang="zh-CN" sz="1400" dirty="0">
                <a:solidFill>
                  <a:prstClr val="black"/>
                </a:solidFill>
                <a:latin typeface="Consolas" panose="020B0609020204030204" pitchFamily="49" charset="0"/>
                <a:ea typeface="宋体" panose="02010600030101010101" pitchFamily="2" charset="-122"/>
                <a:cs typeface="Calibri Light" panose="020F0302020204030204" pitchFamily="34" charset="0"/>
              </a:rPr>
              <a:t>            nn.BatchNorm2d(ngf * 8),</a:t>
            </a:r>
          </a:p>
          <a:p>
            <a:pPr lvl="0"/>
            <a:r>
              <a:rPr lang="en-US" altLang="zh-CN" sz="1400" dirty="0">
                <a:solidFill>
                  <a:prstClr val="black"/>
                </a:solidFill>
                <a:latin typeface="Consolas" panose="020B0609020204030204" pitchFamily="49" charset="0"/>
                <a:ea typeface="宋体" panose="02010600030101010101" pitchFamily="2" charset="-122"/>
                <a:cs typeface="Calibri Light" panose="020F0302020204030204" pitchFamily="34" charset="0"/>
              </a:rPr>
              <a:t>            nn.ReLU(True),</a:t>
            </a:r>
          </a:p>
          <a:p>
            <a:pPr lvl="0"/>
            <a:r>
              <a:rPr lang="en-US" altLang="zh-CN" sz="1400" dirty="0">
                <a:solidFill>
                  <a:prstClr val="black"/>
                </a:solidFill>
                <a:latin typeface="Consolas" panose="020B0609020204030204" pitchFamily="49" charset="0"/>
                <a:ea typeface="宋体" panose="02010600030101010101" pitchFamily="2" charset="-122"/>
                <a:cs typeface="Calibri Light" panose="020F0302020204030204" pitchFamily="34" charset="0"/>
              </a:rPr>
              <a:t>            # state size. (ngf*8) x </a:t>
            </a:r>
            <a:r>
              <a:rPr lang="en-US" altLang="zh-CN" sz="1400" dirty="0" smtClean="0">
                <a:solidFill>
                  <a:prstClr val="black"/>
                </a:solidFill>
                <a:latin typeface="Consolas" panose="020B0609020204030204" pitchFamily="49" charset="0"/>
                <a:ea typeface="宋体" panose="02010600030101010101" pitchFamily="2" charset="-122"/>
                <a:cs typeface="Calibri Light" panose="020F0302020204030204" pitchFamily="34" charset="0"/>
              </a:rPr>
              <a:t>6 </a:t>
            </a:r>
            <a:r>
              <a:rPr lang="en-US" altLang="zh-CN" sz="1400" dirty="0">
                <a:solidFill>
                  <a:prstClr val="black"/>
                </a:solidFill>
                <a:latin typeface="Consolas" panose="020B0609020204030204" pitchFamily="49" charset="0"/>
                <a:ea typeface="宋体" panose="02010600030101010101" pitchFamily="2" charset="-122"/>
                <a:cs typeface="Calibri Light" panose="020F0302020204030204" pitchFamily="34" charset="0"/>
              </a:rPr>
              <a:t>x </a:t>
            </a:r>
            <a:r>
              <a:rPr lang="en-US" altLang="zh-CN" sz="1400" dirty="0" smtClean="0">
                <a:solidFill>
                  <a:prstClr val="black"/>
                </a:solidFill>
                <a:latin typeface="Consolas" panose="020B0609020204030204" pitchFamily="49" charset="0"/>
                <a:ea typeface="宋体" panose="02010600030101010101" pitchFamily="2" charset="-122"/>
                <a:cs typeface="Calibri Light" panose="020F0302020204030204" pitchFamily="34" charset="0"/>
              </a:rPr>
              <a:t>6</a:t>
            </a:r>
            <a:endParaRPr lang="en-US" altLang="zh-CN" sz="1400" dirty="0">
              <a:solidFill>
                <a:prstClr val="black"/>
              </a:solidFill>
              <a:latin typeface="Consolas" panose="020B0609020204030204" pitchFamily="49" charset="0"/>
              <a:ea typeface="宋体" panose="02010600030101010101" pitchFamily="2" charset="-122"/>
              <a:cs typeface="Calibri Light" panose="020F0302020204030204" pitchFamily="34" charset="0"/>
            </a:endParaRPr>
          </a:p>
          <a:p>
            <a:pPr lvl="0"/>
            <a:r>
              <a:rPr lang="en-US" altLang="zh-CN" sz="1400" dirty="0">
                <a:solidFill>
                  <a:prstClr val="black"/>
                </a:solidFill>
                <a:latin typeface="Consolas" panose="020B0609020204030204" pitchFamily="49" charset="0"/>
                <a:ea typeface="宋体" panose="02010600030101010101" pitchFamily="2" charset="-122"/>
                <a:cs typeface="Calibri Light" panose="020F0302020204030204" pitchFamily="34" charset="0"/>
              </a:rPr>
              <a:t>            nn.ConvTranspose2d(ngf * 8, ngf * 4, 4, 2, 1, bias=False),</a:t>
            </a:r>
          </a:p>
          <a:p>
            <a:pPr lvl="0"/>
            <a:r>
              <a:rPr lang="en-US" altLang="zh-CN" sz="1400" dirty="0">
                <a:solidFill>
                  <a:prstClr val="black"/>
                </a:solidFill>
                <a:latin typeface="Consolas" panose="020B0609020204030204" pitchFamily="49" charset="0"/>
                <a:ea typeface="宋体" panose="02010600030101010101" pitchFamily="2" charset="-122"/>
                <a:cs typeface="Calibri Light" panose="020F0302020204030204" pitchFamily="34" charset="0"/>
              </a:rPr>
              <a:t>            nn.BatchNorm2d(ngf * 4),</a:t>
            </a:r>
          </a:p>
          <a:p>
            <a:pPr lvl="0"/>
            <a:r>
              <a:rPr lang="en-US" altLang="zh-CN" sz="1400" dirty="0">
                <a:solidFill>
                  <a:prstClr val="black"/>
                </a:solidFill>
                <a:latin typeface="Consolas" panose="020B0609020204030204" pitchFamily="49" charset="0"/>
                <a:ea typeface="宋体" panose="02010600030101010101" pitchFamily="2" charset="-122"/>
                <a:cs typeface="Calibri Light" panose="020F0302020204030204" pitchFamily="34" charset="0"/>
              </a:rPr>
              <a:t>            nn.ReLU(True),</a:t>
            </a:r>
          </a:p>
          <a:p>
            <a:pPr lvl="0"/>
            <a:r>
              <a:rPr lang="en-US" altLang="zh-CN" sz="1400" dirty="0">
                <a:solidFill>
                  <a:prstClr val="black"/>
                </a:solidFill>
                <a:latin typeface="Consolas" panose="020B0609020204030204" pitchFamily="49" charset="0"/>
                <a:ea typeface="宋体" panose="02010600030101010101" pitchFamily="2" charset="-122"/>
                <a:cs typeface="Calibri Light" panose="020F0302020204030204" pitchFamily="34" charset="0"/>
              </a:rPr>
              <a:t>            # state size. (ngf*4) x </a:t>
            </a:r>
            <a:r>
              <a:rPr lang="en-US" altLang="zh-CN" sz="1400" dirty="0" smtClean="0">
                <a:solidFill>
                  <a:prstClr val="black"/>
                </a:solidFill>
                <a:latin typeface="Consolas" panose="020B0609020204030204" pitchFamily="49" charset="0"/>
                <a:ea typeface="宋体" panose="02010600030101010101" pitchFamily="2" charset="-122"/>
                <a:cs typeface="Calibri Light" panose="020F0302020204030204" pitchFamily="34" charset="0"/>
              </a:rPr>
              <a:t>12 </a:t>
            </a:r>
            <a:r>
              <a:rPr lang="en-US" altLang="zh-CN" sz="1400" dirty="0">
                <a:solidFill>
                  <a:prstClr val="black"/>
                </a:solidFill>
                <a:latin typeface="Consolas" panose="020B0609020204030204" pitchFamily="49" charset="0"/>
                <a:ea typeface="宋体" panose="02010600030101010101" pitchFamily="2" charset="-122"/>
                <a:cs typeface="Calibri Light" panose="020F0302020204030204" pitchFamily="34" charset="0"/>
              </a:rPr>
              <a:t>x </a:t>
            </a:r>
            <a:r>
              <a:rPr lang="en-US" altLang="zh-CN" sz="1400" dirty="0" smtClean="0">
                <a:solidFill>
                  <a:prstClr val="black"/>
                </a:solidFill>
                <a:latin typeface="Consolas" panose="020B0609020204030204" pitchFamily="49" charset="0"/>
                <a:ea typeface="宋体" panose="02010600030101010101" pitchFamily="2" charset="-122"/>
                <a:cs typeface="Calibri Light" panose="020F0302020204030204" pitchFamily="34" charset="0"/>
              </a:rPr>
              <a:t>12</a:t>
            </a:r>
            <a:endParaRPr lang="en-US" altLang="zh-CN" sz="1400" dirty="0">
              <a:solidFill>
                <a:prstClr val="black"/>
              </a:solidFill>
              <a:latin typeface="Consolas" panose="020B0609020204030204" pitchFamily="49" charset="0"/>
              <a:ea typeface="宋体" panose="02010600030101010101" pitchFamily="2" charset="-122"/>
              <a:cs typeface="Calibri Light" panose="020F0302020204030204" pitchFamily="34" charset="0"/>
            </a:endParaRPr>
          </a:p>
          <a:p>
            <a:pPr lvl="0"/>
            <a:r>
              <a:rPr lang="en-US" altLang="zh-CN" sz="1400" dirty="0">
                <a:solidFill>
                  <a:prstClr val="black"/>
                </a:solidFill>
                <a:latin typeface="Consolas" panose="020B0609020204030204" pitchFamily="49" charset="0"/>
                <a:ea typeface="宋体" panose="02010600030101010101" pitchFamily="2" charset="-122"/>
                <a:cs typeface="Calibri Light" panose="020F0302020204030204" pitchFamily="34" charset="0"/>
              </a:rPr>
              <a:t>            nn.ConvTranspose2d( ngf * 4, ngf * 2, 4, 2, 1, bias=False),</a:t>
            </a:r>
          </a:p>
          <a:p>
            <a:pPr lvl="0"/>
            <a:r>
              <a:rPr lang="en-US" altLang="zh-CN" sz="1400" dirty="0">
                <a:solidFill>
                  <a:prstClr val="black"/>
                </a:solidFill>
                <a:latin typeface="Consolas" panose="020B0609020204030204" pitchFamily="49" charset="0"/>
                <a:ea typeface="宋体" panose="02010600030101010101" pitchFamily="2" charset="-122"/>
                <a:cs typeface="Calibri Light" panose="020F0302020204030204" pitchFamily="34" charset="0"/>
              </a:rPr>
              <a:t>            nn.BatchNorm2d(ngf * 2),</a:t>
            </a:r>
          </a:p>
          <a:p>
            <a:pPr lvl="0"/>
            <a:r>
              <a:rPr lang="en-US" altLang="zh-CN" sz="1400" dirty="0">
                <a:solidFill>
                  <a:prstClr val="black"/>
                </a:solidFill>
                <a:latin typeface="Consolas" panose="020B0609020204030204" pitchFamily="49" charset="0"/>
                <a:ea typeface="宋体" panose="02010600030101010101" pitchFamily="2" charset="-122"/>
                <a:cs typeface="Calibri Light" panose="020F0302020204030204" pitchFamily="34" charset="0"/>
              </a:rPr>
              <a:t>            nn.ReLU(True),</a:t>
            </a:r>
          </a:p>
          <a:p>
            <a:pPr lvl="0"/>
            <a:r>
              <a:rPr lang="en-US" altLang="zh-CN" sz="1400" dirty="0">
                <a:solidFill>
                  <a:prstClr val="black"/>
                </a:solidFill>
                <a:latin typeface="Consolas" panose="020B0609020204030204" pitchFamily="49" charset="0"/>
                <a:ea typeface="宋体" panose="02010600030101010101" pitchFamily="2" charset="-122"/>
                <a:cs typeface="Calibri Light" panose="020F0302020204030204" pitchFamily="34" charset="0"/>
              </a:rPr>
              <a:t>            # state size. (ngf*2) x </a:t>
            </a:r>
            <a:r>
              <a:rPr lang="en-US" altLang="zh-CN" sz="1400" dirty="0" smtClean="0">
                <a:solidFill>
                  <a:prstClr val="black"/>
                </a:solidFill>
                <a:latin typeface="Consolas" panose="020B0609020204030204" pitchFamily="49" charset="0"/>
                <a:ea typeface="宋体" panose="02010600030101010101" pitchFamily="2" charset="-122"/>
                <a:cs typeface="Calibri Light" panose="020F0302020204030204" pitchFamily="34" charset="0"/>
              </a:rPr>
              <a:t>24 </a:t>
            </a:r>
            <a:r>
              <a:rPr lang="en-US" altLang="zh-CN" sz="1400" dirty="0">
                <a:solidFill>
                  <a:prstClr val="black"/>
                </a:solidFill>
                <a:latin typeface="Consolas" panose="020B0609020204030204" pitchFamily="49" charset="0"/>
                <a:ea typeface="宋体" panose="02010600030101010101" pitchFamily="2" charset="-122"/>
                <a:cs typeface="Calibri Light" panose="020F0302020204030204" pitchFamily="34" charset="0"/>
              </a:rPr>
              <a:t>x </a:t>
            </a:r>
            <a:r>
              <a:rPr lang="en-US" altLang="zh-CN" sz="1400" dirty="0" smtClean="0">
                <a:solidFill>
                  <a:prstClr val="black"/>
                </a:solidFill>
                <a:latin typeface="Consolas" panose="020B0609020204030204" pitchFamily="49" charset="0"/>
                <a:ea typeface="宋体" panose="02010600030101010101" pitchFamily="2" charset="-122"/>
                <a:cs typeface="Calibri Light" panose="020F0302020204030204" pitchFamily="34" charset="0"/>
              </a:rPr>
              <a:t>24</a:t>
            </a:r>
            <a:endParaRPr lang="en-US" altLang="zh-CN" sz="1400" dirty="0">
              <a:solidFill>
                <a:prstClr val="black"/>
              </a:solidFill>
              <a:latin typeface="Consolas" panose="020B0609020204030204" pitchFamily="49" charset="0"/>
              <a:ea typeface="宋体" panose="02010600030101010101" pitchFamily="2" charset="-122"/>
              <a:cs typeface="Calibri Light" panose="020F0302020204030204" pitchFamily="34" charset="0"/>
            </a:endParaRPr>
          </a:p>
          <a:p>
            <a:pPr lvl="0"/>
            <a:r>
              <a:rPr lang="en-US" altLang="zh-CN" sz="1400" dirty="0">
                <a:solidFill>
                  <a:prstClr val="black"/>
                </a:solidFill>
                <a:latin typeface="Consolas" panose="020B0609020204030204" pitchFamily="49" charset="0"/>
                <a:ea typeface="宋体" panose="02010600030101010101" pitchFamily="2" charset="-122"/>
                <a:cs typeface="Calibri Light" panose="020F0302020204030204" pitchFamily="34" charset="0"/>
              </a:rPr>
              <a:t>            nn.ConvTranspose2d( ngf * 2, ngf, 4, 2, 1, bias=False),</a:t>
            </a:r>
          </a:p>
          <a:p>
            <a:pPr lvl="0"/>
            <a:r>
              <a:rPr lang="en-US" altLang="zh-CN" sz="1400" dirty="0">
                <a:solidFill>
                  <a:prstClr val="black"/>
                </a:solidFill>
                <a:latin typeface="Consolas" panose="020B0609020204030204" pitchFamily="49" charset="0"/>
                <a:ea typeface="宋体" panose="02010600030101010101" pitchFamily="2" charset="-122"/>
                <a:cs typeface="Calibri Light" panose="020F0302020204030204" pitchFamily="34" charset="0"/>
              </a:rPr>
              <a:t>            nn.BatchNorm2d(ngf),</a:t>
            </a:r>
          </a:p>
          <a:p>
            <a:pPr lvl="0"/>
            <a:r>
              <a:rPr lang="en-US" altLang="zh-CN" sz="1400" dirty="0">
                <a:solidFill>
                  <a:prstClr val="black"/>
                </a:solidFill>
                <a:latin typeface="Consolas" panose="020B0609020204030204" pitchFamily="49" charset="0"/>
                <a:ea typeface="宋体" panose="02010600030101010101" pitchFamily="2" charset="-122"/>
                <a:cs typeface="Calibri Light" panose="020F0302020204030204" pitchFamily="34" charset="0"/>
              </a:rPr>
              <a:t>            nn.ReLU(True),</a:t>
            </a:r>
          </a:p>
          <a:p>
            <a:pPr lvl="0"/>
            <a:r>
              <a:rPr lang="en-US" altLang="zh-CN" sz="1400" dirty="0">
                <a:solidFill>
                  <a:prstClr val="black"/>
                </a:solidFill>
                <a:latin typeface="Consolas" panose="020B0609020204030204" pitchFamily="49" charset="0"/>
                <a:ea typeface="宋体" panose="02010600030101010101" pitchFamily="2" charset="-122"/>
                <a:cs typeface="Calibri Light" panose="020F0302020204030204" pitchFamily="34" charset="0"/>
              </a:rPr>
              <a:t>            # state size. (ngf) x </a:t>
            </a:r>
            <a:r>
              <a:rPr lang="en-US" altLang="zh-CN" sz="1400" dirty="0" smtClean="0">
                <a:solidFill>
                  <a:prstClr val="black"/>
                </a:solidFill>
                <a:latin typeface="Consolas" panose="020B0609020204030204" pitchFamily="49" charset="0"/>
                <a:ea typeface="宋体" panose="02010600030101010101" pitchFamily="2" charset="-122"/>
                <a:cs typeface="Calibri Light" panose="020F0302020204030204" pitchFamily="34" charset="0"/>
              </a:rPr>
              <a:t>48 </a:t>
            </a:r>
            <a:r>
              <a:rPr lang="en-US" altLang="zh-CN" sz="1400" dirty="0">
                <a:solidFill>
                  <a:prstClr val="black"/>
                </a:solidFill>
                <a:latin typeface="Consolas" panose="020B0609020204030204" pitchFamily="49" charset="0"/>
                <a:ea typeface="宋体" panose="02010600030101010101" pitchFamily="2" charset="-122"/>
                <a:cs typeface="Calibri Light" panose="020F0302020204030204" pitchFamily="34" charset="0"/>
              </a:rPr>
              <a:t>x </a:t>
            </a:r>
            <a:r>
              <a:rPr lang="en-US" altLang="zh-CN" sz="1400" dirty="0" smtClean="0">
                <a:solidFill>
                  <a:prstClr val="black"/>
                </a:solidFill>
                <a:latin typeface="Consolas" panose="020B0609020204030204" pitchFamily="49" charset="0"/>
                <a:ea typeface="宋体" panose="02010600030101010101" pitchFamily="2" charset="-122"/>
                <a:cs typeface="Calibri Light" panose="020F0302020204030204" pitchFamily="34" charset="0"/>
              </a:rPr>
              <a:t>48</a:t>
            </a:r>
            <a:endParaRPr lang="en-US" altLang="zh-CN" sz="1400" dirty="0">
              <a:solidFill>
                <a:prstClr val="black"/>
              </a:solidFill>
              <a:latin typeface="Consolas" panose="020B0609020204030204" pitchFamily="49" charset="0"/>
              <a:ea typeface="宋体" panose="02010600030101010101" pitchFamily="2" charset="-122"/>
              <a:cs typeface="Calibri Light" panose="020F0302020204030204" pitchFamily="34" charset="0"/>
            </a:endParaRPr>
          </a:p>
          <a:p>
            <a:pPr lvl="0"/>
            <a:r>
              <a:rPr lang="en-US" altLang="zh-CN" sz="1400" dirty="0">
                <a:solidFill>
                  <a:prstClr val="black"/>
                </a:solidFill>
                <a:latin typeface="Consolas" panose="020B0609020204030204" pitchFamily="49" charset="0"/>
                <a:ea typeface="宋体" panose="02010600030101010101" pitchFamily="2" charset="-122"/>
                <a:cs typeface="Calibri Light" panose="020F0302020204030204" pitchFamily="34" charset="0"/>
              </a:rPr>
              <a:t>            nn.ConvTranspose2d( ngf, nc, 4, 2, 1, bias=False),</a:t>
            </a:r>
          </a:p>
          <a:p>
            <a:pPr lvl="0"/>
            <a:r>
              <a:rPr lang="en-US" altLang="zh-CN" sz="1400" dirty="0">
                <a:solidFill>
                  <a:prstClr val="black"/>
                </a:solidFill>
                <a:latin typeface="Consolas" panose="020B0609020204030204" pitchFamily="49" charset="0"/>
                <a:ea typeface="宋体" panose="02010600030101010101" pitchFamily="2" charset="-122"/>
                <a:cs typeface="Calibri Light" panose="020F0302020204030204" pitchFamily="34" charset="0"/>
              </a:rPr>
              <a:t>            nn.Tanh()</a:t>
            </a:r>
          </a:p>
          <a:p>
            <a:pPr lvl="0"/>
            <a:r>
              <a:rPr lang="en-US" altLang="zh-CN" sz="1400" dirty="0">
                <a:solidFill>
                  <a:prstClr val="black"/>
                </a:solidFill>
                <a:latin typeface="Consolas" panose="020B0609020204030204" pitchFamily="49" charset="0"/>
                <a:ea typeface="宋体" panose="02010600030101010101" pitchFamily="2" charset="-122"/>
                <a:cs typeface="Calibri Light" panose="020F0302020204030204" pitchFamily="34" charset="0"/>
              </a:rPr>
              <a:t>            # state size. (nc) x </a:t>
            </a:r>
            <a:r>
              <a:rPr lang="en-US" altLang="zh-CN" sz="1400" dirty="0" smtClean="0">
                <a:solidFill>
                  <a:prstClr val="black"/>
                </a:solidFill>
                <a:latin typeface="Consolas" panose="020B0609020204030204" pitchFamily="49" charset="0"/>
                <a:ea typeface="宋体" panose="02010600030101010101" pitchFamily="2" charset="-122"/>
                <a:cs typeface="Calibri Light" panose="020F0302020204030204" pitchFamily="34" charset="0"/>
              </a:rPr>
              <a:t>96 </a:t>
            </a:r>
            <a:r>
              <a:rPr lang="en-US" altLang="zh-CN" sz="1400" dirty="0">
                <a:solidFill>
                  <a:prstClr val="black"/>
                </a:solidFill>
                <a:latin typeface="Consolas" panose="020B0609020204030204" pitchFamily="49" charset="0"/>
                <a:ea typeface="宋体" panose="02010600030101010101" pitchFamily="2" charset="-122"/>
                <a:cs typeface="Calibri Light" panose="020F0302020204030204" pitchFamily="34" charset="0"/>
              </a:rPr>
              <a:t>x </a:t>
            </a:r>
            <a:r>
              <a:rPr lang="en-US" altLang="zh-CN" sz="1400" dirty="0" smtClean="0">
                <a:solidFill>
                  <a:prstClr val="black"/>
                </a:solidFill>
                <a:latin typeface="Consolas" panose="020B0609020204030204" pitchFamily="49" charset="0"/>
                <a:ea typeface="宋体" panose="02010600030101010101" pitchFamily="2" charset="-122"/>
                <a:cs typeface="Calibri Light" panose="020F0302020204030204" pitchFamily="34" charset="0"/>
              </a:rPr>
              <a:t>96</a:t>
            </a:r>
            <a:endParaRPr lang="en-US" altLang="zh-CN" sz="1400" dirty="0">
              <a:solidFill>
                <a:prstClr val="black"/>
              </a:solidFill>
              <a:latin typeface="Consolas" panose="020B0609020204030204" pitchFamily="49" charset="0"/>
              <a:ea typeface="宋体" panose="02010600030101010101" pitchFamily="2" charset="-122"/>
              <a:cs typeface="Calibri Light" panose="020F0302020204030204" pitchFamily="34" charset="0"/>
            </a:endParaRPr>
          </a:p>
          <a:p>
            <a:pPr lvl="0"/>
            <a:r>
              <a:rPr lang="en-US" altLang="zh-CN" sz="1400" dirty="0">
                <a:solidFill>
                  <a:prstClr val="black"/>
                </a:solidFill>
                <a:latin typeface="Consolas" panose="020B0609020204030204" pitchFamily="49" charset="0"/>
                <a:ea typeface="宋体" panose="02010600030101010101" pitchFamily="2" charset="-122"/>
                <a:cs typeface="Calibri Light" panose="020F0302020204030204" pitchFamily="34" charset="0"/>
              </a:rPr>
              <a:t>        )</a:t>
            </a:r>
          </a:p>
          <a:p>
            <a:pPr lvl="0"/>
            <a:endParaRPr lang="en-US" altLang="zh-CN" sz="1400" dirty="0">
              <a:solidFill>
                <a:prstClr val="black"/>
              </a:solidFill>
              <a:latin typeface="Consolas" panose="020B0609020204030204" pitchFamily="49" charset="0"/>
              <a:ea typeface="宋体" panose="02010600030101010101" pitchFamily="2" charset="-122"/>
              <a:cs typeface="Calibri Light" panose="020F0302020204030204" pitchFamily="34" charset="0"/>
            </a:endParaRPr>
          </a:p>
          <a:p>
            <a:pPr lvl="0"/>
            <a:r>
              <a:rPr lang="en-US" altLang="zh-CN" sz="1400" dirty="0">
                <a:solidFill>
                  <a:prstClr val="black"/>
                </a:solidFill>
                <a:latin typeface="Consolas" panose="020B0609020204030204" pitchFamily="49" charset="0"/>
                <a:ea typeface="宋体" panose="02010600030101010101" pitchFamily="2" charset="-122"/>
                <a:cs typeface="Calibri Light" panose="020F0302020204030204" pitchFamily="34" charset="0"/>
              </a:rPr>
              <a:t>    def forward(self, input):</a:t>
            </a:r>
          </a:p>
          <a:p>
            <a:pPr lvl="0"/>
            <a:r>
              <a:rPr lang="en-US" altLang="zh-CN" sz="1400" dirty="0">
                <a:solidFill>
                  <a:prstClr val="black"/>
                </a:solidFill>
                <a:latin typeface="Consolas" panose="020B0609020204030204" pitchFamily="49" charset="0"/>
                <a:ea typeface="宋体" panose="02010600030101010101" pitchFamily="2" charset="-122"/>
                <a:cs typeface="Calibri Light" panose="020F0302020204030204" pitchFamily="34" charset="0"/>
              </a:rPr>
              <a:t>        return self.main(input)</a:t>
            </a:r>
            <a:endParaRPr lang="zh-CN" altLang="en-US" sz="1400" dirty="0">
              <a:solidFill>
                <a:prstClr val="black"/>
              </a:solidFill>
              <a:latin typeface="Consolas" panose="020B0609020204030204" pitchFamily="49" charset="0"/>
              <a:ea typeface="宋体" panose="02010600030101010101" pitchFamily="2" charset="-122"/>
              <a:cs typeface="Calibri Light" panose="020F0302020204030204" pitchFamily="34" charset="0"/>
            </a:endParaRPr>
          </a:p>
        </p:txBody>
      </p:sp>
      <p:sp>
        <p:nvSpPr>
          <p:cNvPr id="6" name="文本框 5"/>
          <p:cNvSpPr txBox="1"/>
          <p:nvPr/>
        </p:nvSpPr>
        <p:spPr>
          <a:xfrm>
            <a:off x="7495309" y="733246"/>
            <a:ext cx="4530436" cy="2308324"/>
          </a:xfrm>
          <a:prstGeom prst="rect">
            <a:avLst/>
          </a:prstGeom>
          <a:noFill/>
        </p:spPr>
        <p:txBody>
          <a:bodyPr wrap="square" rtlCol="0">
            <a:spAutoFit/>
          </a:bodyPr>
          <a:lstStyle/>
          <a:p>
            <a:pPr algn="just">
              <a:lnSpc>
                <a:spcPct val="150000"/>
              </a:lnSpc>
            </a:pPr>
            <a:r>
              <a:rPr lang="zh-CN" altLang="en-US" sz="1600" dirty="0" smtClean="0">
                <a:latin typeface="宋体" panose="02010600030101010101" pitchFamily="2" charset="-122"/>
                <a:ea typeface="宋体" panose="02010600030101010101" pitchFamily="2" charset="-122"/>
              </a:rPr>
              <a:t>其中</a:t>
            </a:r>
            <a:r>
              <a:rPr lang="en-US" altLang="zh-CN" sz="1600" dirty="0" smtClean="0">
                <a:latin typeface="宋体" panose="02010600030101010101" pitchFamily="2" charset="-122"/>
                <a:ea typeface="宋体" panose="02010600030101010101" pitchFamily="2" charset="-122"/>
              </a:rPr>
              <a:t>nz</a:t>
            </a:r>
            <a:r>
              <a:rPr lang="zh-CN" altLang="en-US" sz="1600" dirty="0" smtClean="0">
                <a:latin typeface="宋体" panose="02010600030101010101" pitchFamily="2" charset="-122"/>
                <a:ea typeface="宋体" panose="02010600030101010101" pitchFamily="2" charset="-122"/>
              </a:rPr>
              <a:t>是</a:t>
            </a:r>
            <a:r>
              <a:rPr lang="en-US" altLang="zh-CN" sz="1600" dirty="0" smtClean="0">
                <a:latin typeface="宋体" panose="02010600030101010101" pitchFamily="2" charset="-122"/>
                <a:ea typeface="宋体" panose="02010600030101010101" pitchFamily="2" charset="-122"/>
              </a:rPr>
              <a:t>z</a:t>
            </a:r>
            <a:r>
              <a:rPr lang="zh-CN" altLang="en-US" sz="1600" dirty="0" smtClean="0">
                <a:latin typeface="宋体" panose="02010600030101010101" pitchFamily="2" charset="-122"/>
                <a:ea typeface="宋体" panose="02010600030101010101" pitchFamily="2" charset="-122"/>
              </a:rPr>
              <a:t>输入向量的长度，我这里用的是</a:t>
            </a:r>
            <a:r>
              <a:rPr lang="en-US" altLang="zh-CN" sz="1600" dirty="0" smtClean="0">
                <a:latin typeface="宋体" panose="02010600030101010101" pitchFamily="2" charset="-122"/>
                <a:ea typeface="宋体" panose="02010600030101010101" pitchFamily="2" charset="-122"/>
              </a:rPr>
              <a:t>100</a:t>
            </a:r>
            <a:r>
              <a:rPr lang="zh-CN" altLang="en-US" sz="1600" dirty="0" smtClean="0">
                <a:latin typeface="宋体" panose="02010600030101010101" pitchFamily="2" charset="-122"/>
                <a:ea typeface="宋体" panose="02010600030101010101" pitchFamily="2" charset="-122"/>
              </a:rPr>
              <a:t>维的向量，</a:t>
            </a:r>
            <a:r>
              <a:rPr lang="en-US" altLang="zh-CN" sz="1600" dirty="0" smtClean="0">
                <a:latin typeface="宋体" panose="02010600030101010101" pitchFamily="2" charset="-122"/>
                <a:ea typeface="宋体" panose="02010600030101010101" pitchFamily="2" charset="-122"/>
              </a:rPr>
              <a:t>ngf</a:t>
            </a:r>
            <a:r>
              <a:rPr lang="zh-CN" altLang="en-US" sz="1600" dirty="0" smtClean="0">
                <a:latin typeface="宋体" panose="02010600030101010101" pitchFamily="2" charset="-122"/>
                <a:ea typeface="宋体" panose="02010600030101010101" pitchFamily="2" charset="-122"/>
              </a:rPr>
              <a:t>与通过生成器传播的特征图的大小有关，初始值设置的是</a:t>
            </a:r>
            <a:r>
              <a:rPr lang="en-US" altLang="zh-CN" sz="1600" dirty="0" smtClean="0">
                <a:latin typeface="宋体" panose="02010600030101010101" pitchFamily="2" charset="-122"/>
                <a:ea typeface="宋体" panose="02010600030101010101" pitchFamily="2" charset="-122"/>
              </a:rPr>
              <a:t>64</a:t>
            </a:r>
            <a:r>
              <a:rPr lang="zh-CN" altLang="en-US" sz="1600" dirty="0" smtClean="0">
                <a:latin typeface="宋体" panose="02010600030101010101" pitchFamily="2" charset="-122"/>
                <a:ea typeface="宋体" panose="02010600030101010101" pitchFamily="2" charset="-122"/>
              </a:rPr>
              <a:t>，</a:t>
            </a:r>
            <a:r>
              <a:rPr lang="en-US" altLang="zh-CN" sz="1600" dirty="0" smtClean="0">
                <a:latin typeface="宋体" panose="02010600030101010101" pitchFamily="2" charset="-122"/>
                <a:ea typeface="宋体" panose="02010600030101010101" pitchFamily="2" charset="-122"/>
              </a:rPr>
              <a:t>nc</a:t>
            </a:r>
            <a:r>
              <a:rPr lang="zh-CN" altLang="en-US" sz="1600" dirty="0" smtClean="0">
                <a:latin typeface="宋体" panose="02010600030101010101" pitchFamily="2" charset="-122"/>
                <a:ea typeface="宋体" panose="02010600030101010101" pitchFamily="2" charset="-122"/>
              </a:rPr>
              <a:t>是输出图像中的通道数（对于</a:t>
            </a:r>
            <a:r>
              <a:rPr lang="en-US" altLang="zh-CN" sz="1600" dirty="0" smtClean="0">
                <a:latin typeface="宋体" panose="02010600030101010101" pitchFamily="2" charset="-122"/>
                <a:ea typeface="宋体" panose="02010600030101010101" pitchFamily="2" charset="-122"/>
              </a:rPr>
              <a:t>rgb</a:t>
            </a:r>
            <a:r>
              <a:rPr lang="zh-CN" altLang="en-US" sz="1600" dirty="0" smtClean="0">
                <a:latin typeface="宋体" panose="02010600030101010101" pitchFamily="2" charset="-122"/>
                <a:ea typeface="宋体" panose="02010600030101010101" pitchFamily="2" charset="-122"/>
              </a:rPr>
              <a:t>图像，设置为</a:t>
            </a:r>
            <a:r>
              <a:rPr lang="en-US" altLang="zh-CN" sz="1600" dirty="0" smtClean="0">
                <a:latin typeface="宋体" panose="02010600030101010101" pitchFamily="2" charset="-122"/>
                <a:ea typeface="宋体" panose="02010600030101010101" pitchFamily="2" charset="-122"/>
              </a:rPr>
              <a:t>3</a:t>
            </a:r>
            <a:r>
              <a:rPr lang="zh-CN" altLang="en-US" sz="1600" dirty="0" smtClean="0">
                <a:latin typeface="宋体" panose="02010600030101010101" pitchFamily="2" charset="-122"/>
                <a:ea typeface="宋体" panose="02010600030101010101" pitchFamily="2" charset="-122"/>
              </a:rPr>
              <a:t>），经过</a:t>
            </a:r>
            <a:r>
              <a:rPr lang="en-US" altLang="zh-CN" sz="1600" dirty="0" smtClean="0">
                <a:latin typeface="宋体" panose="02010600030101010101" pitchFamily="2" charset="-122"/>
                <a:ea typeface="宋体" panose="02010600030101010101" pitchFamily="2" charset="-122"/>
              </a:rPr>
              <a:t>5</a:t>
            </a:r>
            <a:r>
              <a:rPr lang="zh-CN" altLang="en-US" sz="1600" dirty="0" smtClean="0">
                <a:latin typeface="宋体" panose="02010600030101010101" pitchFamily="2" charset="-122"/>
                <a:ea typeface="宋体" panose="02010600030101010101" pitchFamily="2" charset="-122"/>
              </a:rPr>
              <a:t>次</a:t>
            </a:r>
            <a:r>
              <a:rPr lang="en-US" altLang="zh-CN" sz="1600" dirty="0">
                <a:latin typeface="宋体" panose="02010600030101010101" pitchFamily="2" charset="-122"/>
                <a:ea typeface="宋体" panose="02010600030101010101" pitchFamily="2" charset="-122"/>
              </a:rPr>
              <a:t> convolutional transpose </a:t>
            </a:r>
            <a:r>
              <a:rPr lang="zh-CN" altLang="en-US" sz="1600" dirty="0" smtClean="0">
                <a:latin typeface="宋体" panose="02010600030101010101" pitchFamily="2" charset="-122"/>
                <a:ea typeface="宋体" panose="02010600030101010101" pitchFamily="2" charset="-122"/>
              </a:rPr>
              <a:t>由</a:t>
            </a:r>
            <a:r>
              <a:rPr lang="en-US" altLang="zh-CN" sz="1600" dirty="0" smtClean="0">
                <a:latin typeface="宋体" panose="02010600030101010101" pitchFamily="2" charset="-122"/>
                <a:ea typeface="宋体" panose="02010600030101010101" pitchFamily="2" charset="-122"/>
              </a:rPr>
              <a:t>(100,)</a:t>
            </a:r>
            <a:r>
              <a:rPr lang="zh-CN" altLang="en-US" sz="1600" dirty="0" smtClean="0">
                <a:latin typeface="宋体" panose="02010600030101010101" pitchFamily="2" charset="-122"/>
                <a:ea typeface="宋体" panose="02010600030101010101" pitchFamily="2" charset="-122"/>
              </a:rPr>
              <a:t>变成</a:t>
            </a:r>
            <a:r>
              <a:rPr lang="en-US" altLang="zh-CN" sz="1600" dirty="0" smtClean="0">
                <a:latin typeface="宋体" panose="02010600030101010101" pitchFamily="2" charset="-122"/>
                <a:ea typeface="宋体" panose="02010600030101010101" pitchFamily="2" charset="-122"/>
              </a:rPr>
              <a:t>(3,96,96)</a:t>
            </a:r>
            <a:r>
              <a:rPr lang="zh-CN" altLang="en-US" sz="1600" dirty="0" smtClean="0">
                <a:latin typeface="宋体" panose="02010600030101010101" pitchFamily="2" charset="-122"/>
                <a:ea typeface="宋体" panose="02010600030101010101" pitchFamily="2" charset="-122"/>
              </a:rPr>
              <a:t>。上述均没加入</a:t>
            </a:r>
            <a:r>
              <a:rPr lang="en-US" altLang="zh-CN" sz="1600" dirty="0" smtClean="0">
                <a:latin typeface="宋体" panose="02010600030101010101" pitchFamily="2" charset="-122"/>
                <a:ea typeface="宋体" panose="02010600030101010101" pitchFamily="2" charset="-122"/>
              </a:rPr>
              <a:t>batch</a:t>
            </a:r>
            <a:r>
              <a:rPr lang="zh-CN" altLang="en-US" sz="1600" dirty="0" smtClean="0">
                <a:latin typeface="宋体" panose="02010600030101010101" pitchFamily="2" charset="-122"/>
                <a:ea typeface="宋体" panose="02010600030101010101" pitchFamily="2" charset="-122"/>
              </a:rPr>
              <a:t>的形状。</a:t>
            </a:r>
            <a:endParaRPr lang="en-US" altLang="zh-CN" sz="1600" dirty="0" smtClean="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399953035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60218" y="391495"/>
            <a:ext cx="8063345" cy="6124754"/>
          </a:xfrm>
          <a:prstGeom prst="rect">
            <a:avLst/>
          </a:prstGeom>
        </p:spPr>
        <p:txBody>
          <a:bodyPr wrap="square">
            <a:spAutoFit/>
          </a:bodyPr>
          <a:lstStyle/>
          <a:p>
            <a:r>
              <a:rPr lang="en-US" altLang="zh-CN" sz="1400" dirty="0" smtClean="0">
                <a:latin typeface="Consolas" panose="020B0609020204030204" pitchFamily="49" charset="0"/>
              </a:rPr>
              <a:t>class Discriminator(nn.Module):</a:t>
            </a:r>
          </a:p>
          <a:p>
            <a:r>
              <a:rPr lang="en-US" altLang="zh-CN" sz="1400" dirty="0" smtClean="0">
                <a:latin typeface="Consolas" panose="020B0609020204030204" pitchFamily="49" charset="0"/>
              </a:rPr>
              <a:t>    def __init__(self):</a:t>
            </a:r>
          </a:p>
          <a:p>
            <a:r>
              <a:rPr lang="en-US" altLang="zh-CN" sz="1400" dirty="0" smtClean="0">
                <a:latin typeface="Consolas" panose="020B0609020204030204" pitchFamily="49" charset="0"/>
              </a:rPr>
              <a:t>        super(Discriminator, self).__init__()</a:t>
            </a:r>
          </a:p>
          <a:p>
            <a:r>
              <a:rPr lang="en-US" altLang="zh-CN" sz="1400" dirty="0" smtClean="0">
                <a:latin typeface="Consolas" panose="020B0609020204030204" pitchFamily="49" charset="0"/>
              </a:rPr>
              <a:t>        self.main = nn.Sequential(</a:t>
            </a:r>
          </a:p>
          <a:p>
            <a:r>
              <a:rPr lang="en-US" altLang="zh-CN" sz="1400" dirty="0" smtClean="0">
                <a:latin typeface="Consolas" panose="020B0609020204030204" pitchFamily="49" charset="0"/>
              </a:rPr>
              <a:t>            # input is (nc) x 64 x 64</a:t>
            </a:r>
          </a:p>
          <a:p>
            <a:r>
              <a:rPr lang="en-US" altLang="zh-CN" sz="1400" dirty="0" smtClean="0">
                <a:latin typeface="Consolas" panose="020B0609020204030204" pitchFamily="49" charset="0"/>
              </a:rPr>
              <a:t>            nn.Conv2d(nc, ndf, 4, 2, 1, bias=False),</a:t>
            </a:r>
          </a:p>
          <a:p>
            <a:r>
              <a:rPr lang="en-US" altLang="zh-CN" sz="1400" dirty="0" smtClean="0">
                <a:latin typeface="Consolas" panose="020B0609020204030204" pitchFamily="49" charset="0"/>
              </a:rPr>
              <a:t>            nn.LeakyReLU(0.2, inplace=True),</a:t>
            </a:r>
          </a:p>
          <a:p>
            <a:r>
              <a:rPr lang="en-US" altLang="zh-CN" sz="1400" dirty="0" smtClean="0">
                <a:latin typeface="Consolas" panose="020B0609020204030204" pitchFamily="49" charset="0"/>
              </a:rPr>
              <a:t>            # state size. (ndf) x 32 x 32</a:t>
            </a:r>
          </a:p>
          <a:p>
            <a:r>
              <a:rPr lang="en-US" altLang="zh-CN" sz="1400" dirty="0" smtClean="0">
                <a:latin typeface="Consolas" panose="020B0609020204030204" pitchFamily="49" charset="0"/>
              </a:rPr>
              <a:t>            nn.Conv2d(ndf, ndf * 2, 4, 2, 1, bias=False),</a:t>
            </a:r>
          </a:p>
          <a:p>
            <a:r>
              <a:rPr lang="en-US" altLang="zh-CN" sz="1400" dirty="0" smtClean="0">
                <a:latin typeface="Consolas" panose="020B0609020204030204" pitchFamily="49" charset="0"/>
              </a:rPr>
              <a:t>            nn.BatchNorm2d(ndf * 2),</a:t>
            </a:r>
          </a:p>
          <a:p>
            <a:r>
              <a:rPr lang="en-US" altLang="zh-CN" sz="1400" dirty="0" smtClean="0">
                <a:latin typeface="Consolas" panose="020B0609020204030204" pitchFamily="49" charset="0"/>
              </a:rPr>
              <a:t>            nn.LeakyReLU(0.2, inplace=True),</a:t>
            </a:r>
          </a:p>
          <a:p>
            <a:r>
              <a:rPr lang="en-US" altLang="zh-CN" sz="1400" dirty="0" smtClean="0">
                <a:latin typeface="Consolas" panose="020B0609020204030204" pitchFamily="49" charset="0"/>
              </a:rPr>
              <a:t>            # state size. (ndf*2) x 16 x 16</a:t>
            </a:r>
          </a:p>
          <a:p>
            <a:r>
              <a:rPr lang="en-US" altLang="zh-CN" sz="1400" dirty="0" smtClean="0">
                <a:latin typeface="Consolas" panose="020B0609020204030204" pitchFamily="49" charset="0"/>
              </a:rPr>
              <a:t>            nn.Conv2d(ndf * 2, ndf * 4, 4, 2, 1, bias=False),</a:t>
            </a:r>
          </a:p>
          <a:p>
            <a:r>
              <a:rPr lang="en-US" altLang="zh-CN" sz="1400" dirty="0" smtClean="0">
                <a:latin typeface="Consolas" panose="020B0609020204030204" pitchFamily="49" charset="0"/>
              </a:rPr>
              <a:t>            nn.BatchNorm2d(ndf * 4),</a:t>
            </a:r>
          </a:p>
          <a:p>
            <a:r>
              <a:rPr lang="en-US" altLang="zh-CN" sz="1400" dirty="0" smtClean="0">
                <a:latin typeface="Consolas" panose="020B0609020204030204" pitchFamily="49" charset="0"/>
              </a:rPr>
              <a:t>            nn.LeakyReLU(0.2, inplace=True),</a:t>
            </a:r>
          </a:p>
          <a:p>
            <a:r>
              <a:rPr lang="en-US" altLang="zh-CN" sz="1400" dirty="0" smtClean="0">
                <a:latin typeface="Consolas" panose="020B0609020204030204" pitchFamily="49" charset="0"/>
              </a:rPr>
              <a:t>            # state size. (ndf*4) x 8 x 8</a:t>
            </a:r>
          </a:p>
          <a:p>
            <a:r>
              <a:rPr lang="en-US" altLang="zh-CN" sz="1400" dirty="0" smtClean="0">
                <a:latin typeface="Consolas" panose="020B0609020204030204" pitchFamily="49" charset="0"/>
              </a:rPr>
              <a:t>            nn.Conv2d(ndf * 4, ndf * 8, 4, 2, 1, bias=False),</a:t>
            </a:r>
          </a:p>
          <a:p>
            <a:r>
              <a:rPr lang="en-US" altLang="zh-CN" sz="1400" dirty="0" smtClean="0">
                <a:latin typeface="Consolas" panose="020B0609020204030204" pitchFamily="49" charset="0"/>
              </a:rPr>
              <a:t>            nn.BatchNorm2d(ndf * 8),</a:t>
            </a:r>
          </a:p>
          <a:p>
            <a:r>
              <a:rPr lang="en-US" altLang="zh-CN" sz="1400" dirty="0" smtClean="0">
                <a:latin typeface="Consolas" panose="020B0609020204030204" pitchFamily="49" charset="0"/>
              </a:rPr>
              <a:t>            nn.LeakyReLU(0.2, inplace=True),</a:t>
            </a:r>
          </a:p>
          <a:p>
            <a:r>
              <a:rPr lang="en-US" altLang="zh-CN" sz="1400" dirty="0" smtClean="0">
                <a:latin typeface="Consolas" panose="020B0609020204030204" pitchFamily="49" charset="0"/>
              </a:rPr>
              <a:t>            # state size. (ndf*8) x 4 x 4</a:t>
            </a:r>
          </a:p>
          <a:p>
            <a:r>
              <a:rPr lang="en-US" altLang="zh-CN" sz="1400" dirty="0" smtClean="0">
                <a:latin typeface="Consolas" panose="020B0609020204030204" pitchFamily="49" charset="0"/>
              </a:rPr>
              <a:t>            nn.Conv2d(ndf * 8, 1, 6, 1, 0, bias=False),</a:t>
            </a:r>
          </a:p>
          <a:p>
            <a:r>
              <a:rPr lang="en-US" altLang="zh-CN" sz="1400" dirty="0" smtClean="0">
                <a:latin typeface="Consolas" panose="020B0609020204030204" pitchFamily="49" charset="0"/>
              </a:rPr>
              <a:t>            nn.Sigmoid()</a:t>
            </a:r>
          </a:p>
          <a:p>
            <a:r>
              <a:rPr lang="en-US" altLang="zh-CN" sz="1400" dirty="0" smtClean="0">
                <a:latin typeface="Consolas" panose="020B0609020204030204" pitchFamily="49" charset="0"/>
              </a:rPr>
              <a:t>            # </a:t>
            </a:r>
            <a:r>
              <a:rPr lang="en-US" altLang="zh-CN" sz="1400" dirty="0">
                <a:latin typeface="Consolas" panose="020B0609020204030204" pitchFamily="49" charset="0"/>
              </a:rPr>
              <a:t>state size. 1</a:t>
            </a:r>
            <a:r>
              <a:rPr lang="en-US" altLang="zh-CN" sz="1400" dirty="0" smtClean="0">
                <a:latin typeface="Consolas" panose="020B0609020204030204" pitchFamily="49" charset="0"/>
              </a:rPr>
              <a:t> x 4 x 4</a:t>
            </a:r>
          </a:p>
          <a:p>
            <a:r>
              <a:rPr lang="en-US" altLang="zh-CN" sz="1400" dirty="0" smtClean="0">
                <a:latin typeface="Consolas" panose="020B0609020204030204" pitchFamily="49" charset="0"/>
              </a:rPr>
              <a:t>        )</a:t>
            </a:r>
          </a:p>
          <a:p>
            <a:endParaRPr lang="en-US" altLang="zh-CN" sz="1400" dirty="0" smtClean="0">
              <a:latin typeface="Consolas" panose="020B0609020204030204" pitchFamily="49" charset="0"/>
            </a:endParaRPr>
          </a:p>
          <a:p>
            <a:r>
              <a:rPr lang="en-US" altLang="zh-CN" sz="1400" dirty="0" smtClean="0">
                <a:latin typeface="Consolas" panose="020B0609020204030204" pitchFamily="49" charset="0"/>
              </a:rPr>
              <a:t>    def forward(self, input):</a:t>
            </a:r>
          </a:p>
          <a:p>
            <a:r>
              <a:rPr lang="en-US" altLang="zh-CN" sz="1400" dirty="0" smtClean="0">
                <a:latin typeface="Consolas" panose="020B0609020204030204" pitchFamily="49" charset="0"/>
              </a:rPr>
              <a:t>        return self.main(input)</a:t>
            </a:r>
            <a:endParaRPr lang="zh-CN" altLang="en-US" sz="1400" dirty="0">
              <a:latin typeface="Consolas" panose="020B0609020204030204" pitchFamily="49" charset="0"/>
            </a:endParaRPr>
          </a:p>
        </p:txBody>
      </p:sp>
      <p:sp>
        <p:nvSpPr>
          <p:cNvPr id="2" name="矩形 1"/>
          <p:cNvSpPr/>
          <p:nvPr/>
        </p:nvSpPr>
        <p:spPr>
          <a:xfrm>
            <a:off x="6941127" y="746097"/>
            <a:ext cx="4668982" cy="2308324"/>
          </a:xfrm>
          <a:prstGeom prst="rect">
            <a:avLst/>
          </a:prstGeom>
        </p:spPr>
        <p:txBody>
          <a:bodyPr wrap="square">
            <a:spAutoFit/>
          </a:bodyPr>
          <a:lstStyle/>
          <a:p>
            <a:pPr lvl="0" algn="just">
              <a:lnSpc>
                <a:spcPct val="150000"/>
              </a:lnSpc>
            </a:pPr>
            <a:r>
              <a:rPr lang="zh-CN" altLang="en-US" sz="1600" dirty="0">
                <a:solidFill>
                  <a:prstClr val="black"/>
                </a:solidFill>
                <a:latin typeface="宋体" panose="02010600030101010101" pitchFamily="2" charset="-122"/>
                <a:ea typeface="宋体" panose="02010600030101010101" pitchFamily="2" charset="-122"/>
              </a:rPr>
              <a:t>其中</a:t>
            </a:r>
            <a:r>
              <a:rPr lang="en-US" altLang="zh-CN" sz="1600" dirty="0">
                <a:solidFill>
                  <a:prstClr val="black"/>
                </a:solidFill>
                <a:latin typeface="宋体" panose="02010600030101010101" pitchFamily="2" charset="-122"/>
                <a:ea typeface="宋体" panose="02010600030101010101" pitchFamily="2" charset="-122"/>
              </a:rPr>
              <a:t>nz</a:t>
            </a:r>
            <a:r>
              <a:rPr lang="zh-CN" altLang="en-US" sz="1600" dirty="0">
                <a:solidFill>
                  <a:prstClr val="black"/>
                </a:solidFill>
                <a:latin typeface="宋体" panose="02010600030101010101" pitchFamily="2" charset="-122"/>
                <a:ea typeface="宋体" panose="02010600030101010101" pitchFamily="2" charset="-122"/>
              </a:rPr>
              <a:t>是</a:t>
            </a:r>
            <a:r>
              <a:rPr lang="en-US" altLang="zh-CN" sz="1600" dirty="0">
                <a:solidFill>
                  <a:prstClr val="black"/>
                </a:solidFill>
                <a:latin typeface="宋体" panose="02010600030101010101" pitchFamily="2" charset="-122"/>
                <a:ea typeface="宋体" panose="02010600030101010101" pitchFamily="2" charset="-122"/>
              </a:rPr>
              <a:t>z</a:t>
            </a:r>
            <a:r>
              <a:rPr lang="zh-CN" altLang="en-US" sz="1600" dirty="0">
                <a:solidFill>
                  <a:prstClr val="black"/>
                </a:solidFill>
                <a:latin typeface="宋体" panose="02010600030101010101" pitchFamily="2" charset="-122"/>
                <a:ea typeface="宋体" panose="02010600030101010101" pitchFamily="2" charset="-122"/>
              </a:rPr>
              <a:t>输入向量的长度，我这里用的是</a:t>
            </a:r>
            <a:r>
              <a:rPr lang="en-US" altLang="zh-CN" sz="1600" dirty="0">
                <a:solidFill>
                  <a:prstClr val="black"/>
                </a:solidFill>
                <a:latin typeface="宋体" panose="02010600030101010101" pitchFamily="2" charset="-122"/>
                <a:ea typeface="宋体" panose="02010600030101010101" pitchFamily="2" charset="-122"/>
              </a:rPr>
              <a:t>100</a:t>
            </a:r>
            <a:r>
              <a:rPr lang="zh-CN" altLang="en-US" sz="1600" dirty="0">
                <a:solidFill>
                  <a:prstClr val="black"/>
                </a:solidFill>
                <a:latin typeface="宋体" panose="02010600030101010101" pitchFamily="2" charset="-122"/>
                <a:ea typeface="宋体" panose="02010600030101010101" pitchFamily="2" charset="-122"/>
              </a:rPr>
              <a:t>维的向量，</a:t>
            </a:r>
            <a:r>
              <a:rPr lang="en-US" altLang="zh-CN" sz="1600" dirty="0" smtClean="0">
                <a:solidFill>
                  <a:prstClr val="black"/>
                </a:solidFill>
                <a:latin typeface="宋体" panose="02010600030101010101" pitchFamily="2" charset="-122"/>
                <a:ea typeface="宋体" panose="02010600030101010101" pitchFamily="2" charset="-122"/>
              </a:rPr>
              <a:t>ndf</a:t>
            </a:r>
            <a:r>
              <a:rPr lang="zh-CN" altLang="en-US" sz="1600" dirty="0">
                <a:solidFill>
                  <a:prstClr val="black"/>
                </a:solidFill>
                <a:latin typeface="宋体" panose="02010600030101010101" pitchFamily="2" charset="-122"/>
                <a:ea typeface="宋体" panose="02010600030101010101" pitchFamily="2" charset="-122"/>
              </a:rPr>
              <a:t>与</a:t>
            </a:r>
            <a:r>
              <a:rPr lang="zh-CN" altLang="en-US" sz="1600" dirty="0" smtClean="0">
                <a:solidFill>
                  <a:prstClr val="black"/>
                </a:solidFill>
                <a:latin typeface="宋体" panose="02010600030101010101" pitchFamily="2" charset="-122"/>
                <a:ea typeface="宋体" panose="02010600030101010101" pitchFamily="2" charset="-122"/>
              </a:rPr>
              <a:t>通过</a:t>
            </a:r>
            <a:r>
              <a:rPr lang="zh-CN" altLang="en-US" sz="1600" dirty="0">
                <a:solidFill>
                  <a:prstClr val="black"/>
                </a:solidFill>
                <a:latin typeface="宋体" panose="02010600030101010101" pitchFamily="2" charset="-122"/>
                <a:ea typeface="宋体" panose="02010600030101010101" pitchFamily="2" charset="-122"/>
              </a:rPr>
              <a:t>判别</a:t>
            </a:r>
            <a:r>
              <a:rPr lang="zh-CN" altLang="en-US" sz="1600" dirty="0" smtClean="0">
                <a:solidFill>
                  <a:prstClr val="black"/>
                </a:solidFill>
                <a:latin typeface="宋体" panose="02010600030101010101" pitchFamily="2" charset="-122"/>
                <a:ea typeface="宋体" panose="02010600030101010101" pitchFamily="2" charset="-122"/>
              </a:rPr>
              <a:t>器</a:t>
            </a:r>
            <a:r>
              <a:rPr lang="zh-CN" altLang="en-US" sz="1600" dirty="0">
                <a:solidFill>
                  <a:prstClr val="black"/>
                </a:solidFill>
                <a:latin typeface="宋体" panose="02010600030101010101" pitchFamily="2" charset="-122"/>
                <a:ea typeface="宋体" panose="02010600030101010101" pitchFamily="2" charset="-122"/>
              </a:rPr>
              <a:t>传播的特征图的大小有关，初始值设置的是</a:t>
            </a:r>
            <a:r>
              <a:rPr lang="en-US" altLang="zh-CN" sz="1600" dirty="0">
                <a:solidFill>
                  <a:prstClr val="black"/>
                </a:solidFill>
                <a:latin typeface="宋体" panose="02010600030101010101" pitchFamily="2" charset="-122"/>
                <a:ea typeface="宋体" panose="02010600030101010101" pitchFamily="2" charset="-122"/>
              </a:rPr>
              <a:t>64</a:t>
            </a:r>
            <a:r>
              <a:rPr lang="zh-CN" altLang="en-US" sz="1600" dirty="0">
                <a:solidFill>
                  <a:prstClr val="black"/>
                </a:solidFill>
                <a:latin typeface="宋体" panose="02010600030101010101" pitchFamily="2" charset="-122"/>
                <a:ea typeface="宋体" panose="02010600030101010101" pitchFamily="2" charset="-122"/>
              </a:rPr>
              <a:t>，</a:t>
            </a:r>
            <a:r>
              <a:rPr lang="en-US" altLang="zh-CN" sz="1600" dirty="0">
                <a:solidFill>
                  <a:prstClr val="black"/>
                </a:solidFill>
                <a:latin typeface="宋体" panose="02010600030101010101" pitchFamily="2" charset="-122"/>
                <a:ea typeface="宋体" panose="02010600030101010101" pitchFamily="2" charset="-122"/>
              </a:rPr>
              <a:t>nc</a:t>
            </a:r>
            <a:r>
              <a:rPr lang="zh-CN" altLang="en-US" sz="1600" dirty="0">
                <a:solidFill>
                  <a:prstClr val="black"/>
                </a:solidFill>
                <a:latin typeface="宋体" panose="02010600030101010101" pitchFamily="2" charset="-122"/>
                <a:ea typeface="宋体" panose="02010600030101010101" pitchFamily="2" charset="-122"/>
              </a:rPr>
              <a:t>是输出图像中的通道数（对于</a:t>
            </a:r>
            <a:r>
              <a:rPr lang="en-US" altLang="zh-CN" sz="1600" dirty="0">
                <a:solidFill>
                  <a:prstClr val="black"/>
                </a:solidFill>
                <a:latin typeface="宋体" panose="02010600030101010101" pitchFamily="2" charset="-122"/>
                <a:ea typeface="宋体" panose="02010600030101010101" pitchFamily="2" charset="-122"/>
              </a:rPr>
              <a:t>rgb</a:t>
            </a:r>
            <a:r>
              <a:rPr lang="zh-CN" altLang="en-US" sz="1600" dirty="0">
                <a:solidFill>
                  <a:prstClr val="black"/>
                </a:solidFill>
                <a:latin typeface="宋体" panose="02010600030101010101" pitchFamily="2" charset="-122"/>
                <a:ea typeface="宋体" panose="02010600030101010101" pitchFamily="2" charset="-122"/>
              </a:rPr>
              <a:t>图像，设置为</a:t>
            </a:r>
            <a:r>
              <a:rPr lang="en-US" altLang="zh-CN" sz="1600" dirty="0">
                <a:solidFill>
                  <a:prstClr val="black"/>
                </a:solidFill>
                <a:latin typeface="宋体" panose="02010600030101010101" pitchFamily="2" charset="-122"/>
                <a:ea typeface="宋体" panose="02010600030101010101" pitchFamily="2" charset="-122"/>
              </a:rPr>
              <a:t>3</a:t>
            </a:r>
            <a:r>
              <a:rPr lang="zh-CN" altLang="en-US" sz="1600" dirty="0">
                <a:solidFill>
                  <a:prstClr val="black"/>
                </a:solidFill>
                <a:latin typeface="宋体" panose="02010600030101010101" pitchFamily="2" charset="-122"/>
                <a:ea typeface="宋体" panose="02010600030101010101" pitchFamily="2" charset="-122"/>
              </a:rPr>
              <a:t>），经过</a:t>
            </a:r>
            <a:r>
              <a:rPr lang="en-US" altLang="zh-CN" sz="1600" dirty="0">
                <a:solidFill>
                  <a:prstClr val="black"/>
                </a:solidFill>
                <a:latin typeface="宋体" panose="02010600030101010101" pitchFamily="2" charset="-122"/>
                <a:ea typeface="宋体" panose="02010600030101010101" pitchFamily="2" charset="-122"/>
              </a:rPr>
              <a:t>5</a:t>
            </a:r>
            <a:r>
              <a:rPr lang="zh-CN" altLang="en-US" sz="1600" dirty="0">
                <a:solidFill>
                  <a:prstClr val="black"/>
                </a:solidFill>
                <a:latin typeface="宋体" panose="02010600030101010101" pitchFamily="2" charset="-122"/>
                <a:ea typeface="宋体" panose="02010600030101010101" pitchFamily="2" charset="-122"/>
              </a:rPr>
              <a:t>次</a:t>
            </a:r>
            <a:r>
              <a:rPr lang="en-US" altLang="zh-CN" sz="1600" dirty="0">
                <a:solidFill>
                  <a:prstClr val="black"/>
                </a:solidFill>
                <a:latin typeface="宋体" panose="02010600030101010101" pitchFamily="2" charset="-122"/>
                <a:ea typeface="宋体" panose="02010600030101010101" pitchFamily="2" charset="-122"/>
              </a:rPr>
              <a:t> convolutional </a:t>
            </a:r>
            <a:r>
              <a:rPr lang="zh-CN" altLang="en-US" sz="1600" dirty="0" smtClean="0">
                <a:solidFill>
                  <a:prstClr val="black"/>
                </a:solidFill>
                <a:latin typeface="宋体" panose="02010600030101010101" pitchFamily="2" charset="-122"/>
                <a:ea typeface="宋体" panose="02010600030101010101" pitchFamily="2" charset="-122"/>
              </a:rPr>
              <a:t>由</a:t>
            </a:r>
            <a:r>
              <a:rPr lang="en-US" altLang="zh-CN" sz="1600" dirty="0" smtClean="0">
                <a:solidFill>
                  <a:prstClr val="black"/>
                </a:solidFill>
                <a:latin typeface="宋体" panose="02010600030101010101" pitchFamily="2" charset="-122"/>
                <a:ea typeface="宋体" panose="02010600030101010101" pitchFamily="2" charset="-122"/>
              </a:rPr>
              <a:t>(3,96,96)</a:t>
            </a:r>
            <a:r>
              <a:rPr lang="zh-CN" altLang="en-US" sz="1600" dirty="0">
                <a:solidFill>
                  <a:prstClr val="black"/>
                </a:solidFill>
                <a:latin typeface="宋体" panose="02010600030101010101" pitchFamily="2" charset="-122"/>
                <a:ea typeface="宋体" panose="02010600030101010101" pitchFamily="2" charset="-122"/>
              </a:rPr>
              <a:t>变成</a:t>
            </a:r>
            <a:r>
              <a:rPr lang="en-US" altLang="zh-CN" sz="1600" dirty="0" smtClean="0">
                <a:solidFill>
                  <a:prstClr val="black"/>
                </a:solidFill>
                <a:latin typeface="宋体" panose="02010600030101010101" pitchFamily="2" charset="-122"/>
                <a:ea typeface="宋体" panose="02010600030101010101" pitchFamily="2" charset="-122"/>
              </a:rPr>
              <a:t>(1,1,1)</a:t>
            </a:r>
            <a:r>
              <a:rPr lang="zh-CN" altLang="en-US" sz="1600" dirty="0" smtClean="0">
                <a:solidFill>
                  <a:prstClr val="black"/>
                </a:solidFill>
                <a:latin typeface="宋体" panose="02010600030101010101" pitchFamily="2" charset="-122"/>
                <a:ea typeface="宋体" panose="02010600030101010101" pitchFamily="2" charset="-122"/>
              </a:rPr>
              <a:t>。</a:t>
            </a:r>
            <a:r>
              <a:rPr lang="zh-CN" altLang="en-US" sz="1600" dirty="0">
                <a:latin typeface="宋体" panose="02010600030101010101" pitchFamily="2" charset="-122"/>
                <a:ea typeface="宋体" panose="02010600030101010101" pitchFamily="2" charset="-122"/>
              </a:rPr>
              <a:t>上述均没加入</a:t>
            </a:r>
            <a:r>
              <a:rPr lang="en-US" altLang="zh-CN" sz="1600" dirty="0">
                <a:latin typeface="宋体" panose="02010600030101010101" pitchFamily="2" charset="-122"/>
                <a:ea typeface="宋体" panose="02010600030101010101" pitchFamily="2" charset="-122"/>
              </a:rPr>
              <a:t>batch</a:t>
            </a:r>
            <a:r>
              <a:rPr lang="zh-CN" altLang="en-US" sz="1600" dirty="0">
                <a:latin typeface="宋体" panose="02010600030101010101" pitchFamily="2" charset="-122"/>
                <a:ea typeface="宋体" panose="02010600030101010101" pitchFamily="2" charset="-122"/>
              </a:rPr>
              <a:t>的</a:t>
            </a:r>
            <a:r>
              <a:rPr lang="zh-CN" altLang="en-US" sz="1600" dirty="0" smtClean="0">
                <a:latin typeface="宋体" panose="02010600030101010101" pitchFamily="2" charset="-122"/>
                <a:ea typeface="宋体" panose="02010600030101010101" pitchFamily="2" charset="-122"/>
              </a:rPr>
              <a:t>形状。</a:t>
            </a:r>
            <a:endParaRPr lang="en-US" altLang="zh-CN" sz="1600" dirty="0">
              <a:solidFill>
                <a:prstClr val="black"/>
              </a:solidFill>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217488298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66440" y="185595"/>
            <a:ext cx="1835759" cy="584775"/>
          </a:xfrm>
          <a:prstGeom prst="rect">
            <a:avLst/>
          </a:prstGeom>
        </p:spPr>
        <p:txBody>
          <a:bodyPr wrap="none">
            <a:spAutoFit/>
          </a:bodyPr>
          <a:lstStyle/>
          <a:p>
            <a:pPr lvl="0"/>
            <a:r>
              <a:rPr lang="en-US" altLang="zh-CN" sz="3200" b="1" dirty="0" smtClean="0">
                <a:solidFill>
                  <a:prstClr val="black"/>
                </a:solidFill>
                <a:latin typeface="宋体" panose="02010600030101010101" pitchFamily="2" charset="-122"/>
                <a:ea typeface="宋体" panose="02010600030101010101" pitchFamily="2" charset="-122"/>
              </a:rPr>
              <a:t>2.3:</a:t>
            </a:r>
            <a:r>
              <a:rPr lang="zh-CN" altLang="en-US" sz="3200" b="1" dirty="0">
                <a:solidFill>
                  <a:prstClr val="black"/>
                </a:solidFill>
                <a:latin typeface="宋体" panose="02010600030101010101" pitchFamily="2" charset="-122"/>
                <a:ea typeface="宋体" panose="02010600030101010101" pitchFamily="2" charset="-122"/>
              </a:rPr>
              <a:t>训练</a:t>
            </a:r>
            <a:endParaRPr lang="en-US" altLang="zh-CN" sz="3200" b="1" dirty="0">
              <a:solidFill>
                <a:prstClr val="black"/>
              </a:solidFill>
              <a:latin typeface="宋体" panose="02010600030101010101" pitchFamily="2" charset="-122"/>
              <a:ea typeface="宋体" panose="02010600030101010101" pitchFamily="2" charset="-122"/>
            </a:endParaRPr>
          </a:p>
        </p:txBody>
      </p:sp>
      <p:sp>
        <p:nvSpPr>
          <p:cNvPr id="3" name="矩形 2"/>
          <p:cNvSpPr/>
          <p:nvPr/>
        </p:nvSpPr>
        <p:spPr>
          <a:xfrm>
            <a:off x="401967" y="2496559"/>
            <a:ext cx="8686800" cy="2554545"/>
          </a:xfrm>
          <a:prstGeom prst="rect">
            <a:avLst/>
          </a:prstGeom>
        </p:spPr>
        <p:txBody>
          <a:bodyPr wrap="square">
            <a:spAutoFit/>
          </a:bodyPr>
          <a:lstStyle/>
          <a:p>
            <a:r>
              <a:rPr lang="zh-CN" altLang="en-US" sz="1600" dirty="0" smtClean="0">
                <a:latin typeface="Consolas" panose="020B0609020204030204" pitchFamily="49" charset="0"/>
              </a:rPr>
              <a:t>第一步：定义</a:t>
            </a:r>
            <a:r>
              <a:rPr lang="en-US" altLang="zh-CN" sz="1600" dirty="0" smtClean="0">
                <a:latin typeface="Consolas" panose="020B0609020204030204" pitchFamily="49" charset="0"/>
              </a:rPr>
              <a:t>loss</a:t>
            </a:r>
            <a:r>
              <a:rPr lang="zh-CN" altLang="en-US" sz="1600" dirty="0" smtClean="0">
                <a:latin typeface="Consolas" panose="020B0609020204030204" pitchFamily="49" charset="0"/>
              </a:rPr>
              <a:t>和优化器</a:t>
            </a:r>
            <a:endParaRPr lang="en-US" altLang="zh-CN" sz="1600" dirty="0" smtClean="0">
              <a:latin typeface="Consolas" panose="020B0609020204030204" pitchFamily="49" charset="0"/>
            </a:endParaRPr>
          </a:p>
          <a:p>
            <a:r>
              <a:rPr lang="en-US" altLang="zh-CN" sz="1600" dirty="0" smtClean="0">
                <a:latin typeface="Consolas" panose="020B0609020204030204" pitchFamily="49" charset="0"/>
              </a:rPr>
              <a:t>fixed_noise=torch.randn(64,nz,1,1,device=device)#</a:t>
            </a:r>
            <a:r>
              <a:rPr lang="zh-CN" altLang="en-US" sz="1600" dirty="0" smtClean="0">
                <a:latin typeface="Consolas" panose="020B0609020204030204" pitchFamily="49" charset="0"/>
              </a:rPr>
              <a:t>用来生成图像的随机噪声</a:t>
            </a:r>
            <a:endParaRPr lang="en-US" altLang="zh-CN" sz="1600" dirty="0">
              <a:latin typeface="Consolas" panose="020B0609020204030204" pitchFamily="49" charset="0"/>
            </a:endParaRPr>
          </a:p>
          <a:p>
            <a:r>
              <a:rPr lang="en-US" altLang="zh-CN" sz="1600" dirty="0">
                <a:latin typeface="Consolas" panose="020B0609020204030204" pitchFamily="49" charset="0"/>
              </a:rPr>
              <a:t>real_label=1</a:t>
            </a:r>
          </a:p>
          <a:p>
            <a:r>
              <a:rPr lang="en-US" altLang="zh-CN" sz="1600" dirty="0">
                <a:latin typeface="Consolas" panose="020B0609020204030204" pitchFamily="49" charset="0"/>
              </a:rPr>
              <a:t>fake_label=0</a:t>
            </a:r>
          </a:p>
          <a:p>
            <a:r>
              <a:rPr lang="en-US" altLang="zh-CN" sz="1600" dirty="0">
                <a:latin typeface="Consolas" panose="020B0609020204030204" pitchFamily="49" charset="0"/>
              </a:rPr>
              <a:t>#loss and optimizer</a:t>
            </a:r>
          </a:p>
          <a:p>
            <a:r>
              <a:rPr lang="en-US" altLang="zh-CN" sz="1600" dirty="0">
                <a:latin typeface="Consolas" panose="020B0609020204030204" pitchFamily="49" charset="0"/>
              </a:rPr>
              <a:t>criterion=nn.BCELoss()</a:t>
            </a:r>
          </a:p>
          <a:p>
            <a:r>
              <a:rPr lang="en-US" altLang="zh-CN" sz="1600" dirty="0">
                <a:latin typeface="Consolas" panose="020B0609020204030204" pitchFamily="49" charset="0"/>
              </a:rPr>
              <a:t>optimizerD=torch.optim.Adam(netD.parameters(),lr=0.0002,betas=(0.5,0.999))</a:t>
            </a:r>
          </a:p>
          <a:p>
            <a:r>
              <a:rPr lang="en-US" altLang="zh-CN" sz="1600" dirty="0">
                <a:latin typeface="Consolas" panose="020B0609020204030204" pitchFamily="49" charset="0"/>
              </a:rPr>
              <a:t>optimizerG=torch.optim.Adam(netG.parameters(),lr=0.0002,betas=(0.5,0.999</a:t>
            </a:r>
            <a:r>
              <a:rPr lang="en-US" altLang="zh-CN" sz="1600" dirty="0" smtClean="0">
                <a:latin typeface="Consolas" panose="020B0609020204030204" pitchFamily="49" charset="0"/>
              </a:rPr>
              <a:t>))</a:t>
            </a:r>
          </a:p>
          <a:p>
            <a:endParaRPr lang="en-US" altLang="zh-CN" sz="1600" dirty="0">
              <a:latin typeface="Consolas" panose="020B0609020204030204" pitchFamily="49" charset="0"/>
            </a:endParaRPr>
          </a:p>
          <a:p>
            <a:r>
              <a:rPr lang="zh-CN" altLang="en-US" sz="1600" dirty="0" smtClean="0">
                <a:latin typeface="Consolas" panose="020B0609020204030204" pitchFamily="49" charset="0"/>
              </a:rPr>
              <a:t>第二步：更新</a:t>
            </a:r>
            <a:r>
              <a:rPr lang="en-US" altLang="zh-CN" sz="1600" dirty="0" smtClean="0">
                <a:latin typeface="Consolas" panose="020B0609020204030204" pitchFamily="49" charset="0"/>
              </a:rPr>
              <a:t>G</a:t>
            </a:r>
            <a:r>
              <a:rPr lang="zh-CN" altLang="en-US" sz="1600" dirty="0" smtClean="0">
                <a:latin typeface="Consolas" panose="020B0609020204030204" pitchFamily="49" charset="0"/>
              </a:rPr>
              <a:t>和</a:t>
            </a:r>
            <a:r>
              <a:rPr lang="en-US" altLang="zh-CN" sz="1600" dirty="0" smtClean="0">
                <a:latin typeface="Consolas" panose="020B0609020204030204" pitchFamily="49" charset="0"/>
              </a:rPr>
              <a:t>D(</a:t>
            </a:r>
            <a:r>
              <a:rPr lang="zh-CN" altLang="en-US" sz="1600" dirty="0" smtClean="0">
                <a:latin typeface="Consolas" panose="020B0609020204030204" pitchFamily="49" charset="0"/>
              </a:rPr>
              <a:t>具体算法见下图</a:t>
            </a:r>
            <a:r>
              <a:rPr lang="en-US" altLang="zh-CN" sz="1600" dirty="0" smtClean="0">
                <a:latin typeface="Consolas" panose="020B0609020204030204" pitchFamily="49" charset="0"/>
              </a:rPr>
              <a:t>)</a:t>
            </a:r>
            <a:endParaRPr lang="zh-CN" altLang="en-US" sz="1600" dirty="0">
              <a:latin typeface="Consolas" panose="020B0609020204030204" pitchFamily="49" charset="0"/>
            </a:endParaRPr>
          </a:p>
        </p:txBody>
      </p:sp>
      <mc:AlternateContent xmlns:mc="http://schemas.openxmlformats.org/markup-compatibility/2006" xmlns:a14="http://schemas.microsoft.com/office/drawing/2010/main">
        <mc:Choice Requires="a14">
          <p:sp>
            <p:nvSpPr>
              <p:cNvPr id="6" name="矩形 5"/>
              <p:cNvSpPr/>
              <p:nvPr/>
            </p:nvSpPr>
            <p:spPr>
              <a:xfrm>
                <a:off x="1406453" y="1467210"/>
                <a:ext cx="8721219" cy="599972"/>
              </a:xfrm>
              <a:prstGeom prst="rect">
                <a:avLst/>
              </a:prstGeom>
            </p:spPr>
            <p:txBody>
              <a:bodyPr wrap="square">
                <a:spAutoFit/>
              </a:bodyPr>
              <a:lstStyle/>
              <a:p>
                <a:pPr lvl="0" defTabSz="457200"/>
                <a14:m>
                  <m:oMathPara xmlns:m="http://schemas.openxmlformats.org/officeDocument/2006/math">
                    <m:oMathParaPr>
                      <m:jc m:val="centerGroup"/>
                    </m:oMathParaPr>
                    <m:oMath xmlns:m="http://schemas.openxmlformats.org/officeDocument/2006/math">
                      <m:limLow>
                        <m:limLowPr>
                          <m:ctrlPr>
                            <a:rPr lang="en-US" altLang="zh-TW" sz="2400" i="1" smtClean="0">
                              <a:latin typeface="Cambria Math" panose="02040503050406030204" pitchFamily="18" charset="0"/>
                            </a:rPr>
                          </m:ctrlPr>
                        </m:limLowPr>
                        <m:e>
                          <m:r>
                            <m:rPr>
                              <m:sty m:val="p"/>
                            </m:rPr>
                            <a:rPr lang="en-US" altLang="zh-TW" sz="2400">
                              <a:latin typeface="Cambria Math" panose="02040503050406030204" pitchFamily="18" charset="0"/>
                            </a:rPr>
                            <m:t>min</m:t>
                          </m:r>
                        </m:e>
                        <m:lim>
                          <m:r>
                            <a:rPr lang="en-US" altLang="zh-TW" sz="2400" i="1">
                              <a:latin typeface="Cambria Math" panose="02040503050406030204" pitchFamily="18" charset="0"/>
                            </a:rPr>
                            <m:t>𝐺</m:t>
                          </m:r>
                        </m:lim>
                      </m:limLow>
                      <m:limLow>
                        <m:limLowPr>
                          <m:ctrlPr>
                            <a:rPr lang="en-US" altLang="zh-TW" sz="2400" i="1">
                              <a:latin typeface="Cambria Math" panose="02040503050406030204" pitchFamily="18" charset="0"/>
                            </a:rPr>
                          </m:ctrlPr>
                        </m:limLowPr>
                        <m:e>
                          <m:r>
                            <m:rPr>
                              <m:sty m:val="p"/>
                            </m:rPr>
                            <a:rPr lang="en-US" altLang="zh-TW" sz="2400">
                              <a:latin typeface="Cambria Math" panose="02040503050406030204" pitchFamily="18" charset="0"/>
                            </a:rPr>
                            <m:t>max</m:t>
                          </m:r>
                        </m:e>
                        <m:lim>
                          <m:r>
                            <a:rPr lang="en-US" altLang="zh-TW" sz="2400" i="1">
                              <a:latin typeface="Cambria Math" panose="02040503050406030204" pitchFamily="18" charset="0"/>
                            </a:rPr>
                            <m:t>𝐷</m:t>
                          </m:r>
                        </m:lim>
                      </m:limLow>
                      <m:r>
                        <a:rPr lang="en-US" altLang="zh-TW" sz="2400" b="0" i="1" smtClean="0">
                          <a:latin typeface="Cambria Math" panose="02040503050406030204" pitchFamily="18" charset="0"/>
                        </a:rPr>
                        <m:t> </m:t>
                      </m:r>
                      <m:r>
                        <a:rPr lang="en-US" altLang="zh-TW" sz="2400" i="1">
                          <a:solidFill>
                            <a:prstClr val="black"/>
                          </a:solidFill>
                          <a:latin typeface="Cambria Math" panose="02040503050406030204" pitchFamily="18" charset="0"/>
                        </a:rPr>
                        <m:t>𝑉</m:t>
                      </m:r>
                      <m:d>
                        <m:dPr>
                          <m:ctrlPr>
                            <a:rPr lang="en-US" altLang="zh-TW" sz="2400" i="1">
                              <a:solidFill>
                                <a:prstClr val="black"/>
                              </a:solidFill>
                              <a:latin typeface="Cambria Math" panose="02040503050406030204" pitchFamily="18" charset="0"/>
                            </a:rPr>
                          </m:ctrlPr>
                        </m:dPr>
                        <m:e>
                          <m:r>
                            <a:rPr lang="en-US" altLang="zh-TW" sz="2400" i="1">
                              <a:solidFill>
                                <a:prstClr val="black"/>
                              </a:solidFill>
                              <a:latin typeface="Cambria Math" panose="02040503050406030204" pitchFamily="18" charset="0"/>
                            </a:rPr>
                            <m:t>𝐺</m:t>
                          </m:r>
                          <m:r>
                            <a:rPr lang="en-US" altLang="zh-TW" sz="2400" i="1">
                              <a:solidFill>
                                <a:prstClr val="black"/>
                              </a:solidFill>
                              <a:latin typeface="Cambria Math" panose="02040503050406030204" pitchFamily="18" charset="0"/>
                            </a:rPr>
                            <m:t>,</m:t>
                          </m:r>
                          <m:r>
                            <a:rPr lang="en-US" altLang="zh-TW" sz="2400" i="1">
                              <a:solidFill>
                                <a:prstClr val="black"/>
                              </a:solidFill>
                              <a:latin typeface="Cambria Math" panose="02040503050406030204" pitchFamily="18" charset="0"/>
                            </a:rPr>
                            <m:t>𝐷</m:t>
                          </m:r>
                        </m:e>
                      </m:d>
                      <m:r>
                        <a:rPr lang="en-US" altLang="zh-TW" sz="2400" i="1">
                          <a:solidFill>
                            <a:prstClr val="black"/>
                          </a:solidFill>
                          <a:latin typeface="Cambria Math" panose="02040503050406030204" pitchFamily="18" charset="0"/>
                        </a:rPr>
                        <m:t>=</m:t>
                      </m:r>
                      <m:sSub>
                        <m:sSubPr>
                          <m:ctrlPr>
                            <a:rPr lang="en-US" altLang="zh-TW" sz="2400" i="1">
                              <a:solidFill>
                                <a:prstClr val="black"/>
                              </a:solidFill>
                              <a:latin typeface="Cambria Math" panose="02040503050406030204" pitchFamily="18" charset="0"/>
                            </a:rPr>
                          </m:ctrlPr>
                        </m:sSubPr>
                        <m:e>
                          <m:r>
                            <a:rPr lang="en-US" altLang="zh-TW" sz="2400" i="1">
                              <a:solidFill>
                                <a:prstClr val="black"/>
                              </a:solidFill>
                              <a:latin typeface="Cambria Math" panose="02040503050406030204" pitchFamily="18" charset="0"/>
                            </a:rPr>
                            <m:t>𝐸</m:t>
                          </m:r>
                        </m:e>
                        <m:sub>
                          <m:r>
                            <a:rPr lang="en-US" altLang="zh-TW" sz="2400" i="1">
                              <a:solidFill>
                                <a:prstClr val="black"/>
                              </a:solidFill>
                              <a:latin typeface="Cambria Math" panose="02040503050406030204" pitchFamily="18" charset="0"/>
                            </a:rPr>
                            <m:t>𝑥</m:t>
                          </m:r>
                          <m:r>
                            <a:rPr lang="en-US" altLang="zh-TW" sz="2400" i="1">
                              <a:solidFill>
                                <a:prstClr val="black"/>
                              </a:solidFill>
                              <a:latin typeface="Cambria Math" panose="02040503050406030204" pitchFamily="18" charset="0"/>
                              <a:ea typeface="Cambria Math" panose="02040503050406030204" pitchFamily="18" charset="0"/>
                            </a:rPr>
                            <m:t>∼</m:t>
                          </m:r>
                          <m:sSub>
                            <m:sSubPr>
                              <m:ctrlPr>
                                <a:rPr lang="en-US" altLang="zh-TW" sz="2400" i="1">
                                  <a:solidFill>
                                    <a:prstClr val="black"/>
                                  </a:solidFill>
                                  <a:latin typeface="Cambria Math" panose="02040503050406030204" pitchFamily="18" charset="0"/>
                                  <a:ea typeface="Cambria Math" panose="02040503050406030204" pitchFamily="18" charset="0"/>
                                </a:rPr>
                              </m:ctrlPr>
                            </m:sSubPr>
                            <m:e>
                              <m:r>
                                <a:rPr lang="en-US" altLang="zh-TW" sz="2400" i="1">
                                  <a:solidFill>
                                    <a:prstClr val="black"/>
                                  </a:solidFill>
                                  <a:latin typeface="Cambria Math" panose="02040503050406030204" pitchFamily="18" charset="0"/>
                                  <a:ea typeface="Cambria Math" panose="02040503050406030204" pitchFamily="18" charset="0"/>
                                </a:rPr>
                                <m:t>𝑃</m:t>
                              </m:r>
                            </m:e>
                            <m:sub>
                              <m:r>
                                <a:rPr lang="en-US" altLang="zh-TW" sz="2400" i="1">
                                  <a:solidFill>
                                    <a:prstClr val="black"/>
                                  </a:solidFill>
                                  <a:latin typeface="Cambria Math" panose="02040503050406030204" pitchFamily="18" charset="0"/>
                                  <a:ea typeface="Cambria Math" panose="02040503050406030204" pitchFamily="18" charset="0"/>
                                </a:rPr>
                                <m:t>𝑑𝑎𝑡𝑎</m:t>
                              </m:r>
                            </m:sub>
                          </m:sSub>
                        </m:sub>
                      </m:sSub>
                      <m:d>
                        <m:dPr>
                          <m:begChr m:val="["/>
                          <m:endChr m:val="]"/>
                          <m:ctrlPr>
                            <a:rPr lang="en-US" altLang="zh-TW" sz="2400" i="1">
                              <a:solidFill>
                                <a:prstClr val="black"/>
                              </a:solidFill>
                              <a:latin typeface="Cambria Math" panose="02040503050406030204" pitchFamily="18" charset="0"/>
                            </a:rPr>
                          </m:ctrlPr>
                        </m:dPr>
                        <m:e>
                          <m:r>
                            <a:rPr lang="en-US" altLang="zh-TW" sz="2400" i="1">
                              <a:solidFill>
                                <a:prstClr val="black"/>
                              </a:solidFill>
                              <a:latin typeface="Cambria Math" panose="02040503050406030204" pitchFamily="18" charset="0"/>
                            </a:rPr>
                            <m:t>𝑙𝑜𝑔𝐷</m:t>
                          </m:r>
                          <m:d>
                            <m:dPr>
                              <m:ctrlPr>
                                <a:rPr lang="en-US" altLang="zh-TW" sz="2400" i="1">
                                  <a:solidFill>
                                    <a:prstClr val="black"/>
                                  </a:solidFill>
                                  <a:latin typeface="Cambria Math" panose="02040503050406030204" pitchFamily="18" charset="0"/>
                                </a:rPr>
                              </m:ctrlPr>
                            </m:dPr>
                            <m:e>
                              <m:r>
                                <a:rPr lang="en-US" altLang="zh-TW" sz="2400" i="1">
                                  <a:solidFill>
                                    <a:prstClr val="black"/>
                                  </a:solidFill>
                                  <a:latin typeface="Cambria Math" panose="02040503050406030204" pitchFamily="18" charset="0"/>
                                </a:rPr>
                                <m:t>𝑥</m:t>
                              </m:r>
                            </m:e>
                          </m:d>
                        </m:e>
                      </m:d>
                      <m:r>
                        <a:rPr lang="en-US" altLang="zh-TW" sz="2400" i="1">
                          <a:solidFill>
                            <a:prstClr val="black"/>
                          </a:solidFill>
                          <a:latin typeface="Cambria Math" panose="02040503050406030204" pitchFamily="18" charset="0"/>
                        </a:rPr>
                        <m:t>+</m:t>
                      </m:r>
                      <m:sSub>
                        <m:sSubPr>
                          <m:ctrlPr>
                            <a:rPr lang="en-US" altLang="zh-TW" sz="2400" i="1">
                              <a:solidFill>
                                <a:prstClr val="black"/>
                              </a:solidFill>
                              <a:latin typeface="Cambria Math" panose="02040503050406030204" pitchFamily="18" charset="0"/>
                            </a:rPr>
                          </m:ctrlPr>
                        </m:sSubPr>
                        <m:e>
                          <m:r>
                            <a:rPr lang="en-US" altLang="zh-TW" sz="2400" i="1">
                              <a:solidFill>
                                <a:prstClr val="black"/>
                              </a:solidFill>
                              <a:latin typeface="Cambria Math" panose="02040503050406030204" pitchFamily="18" charset="0"/>
                            </a:rPr>
                            <m:t>𝐸</m:t>
                          </m:r>
                        </m:e>
                        <m:sub>
                          <m:r>
                            <a:rPr lang="en-US" altLang="zh-TW" sz="2400" i="1">
                              <a:solidFill>
                                <a:prstClr val="black"/>
                              </a:solidFill>
                              <a:latin typeface="Cambria Math" panose="02040503050406030204" pitchFamily="18" charset="0"/>
                            </a:rPr>
                            <m:t>𝑥</m:t>
                          </m:r>
                          <m:r>
                            <a:rPr lang="en-US" altLang="zh-TW" sz="2400" i="1">
                              <a:solidFill>
                                <a:prstClr val="black"/>
                              </a:solidFill>
                              <a:latin typeface="Cambria Math" panose="02040503050406030204" pitchFamily="18" charset="0"/>
                              <a:ea typeface="Cambria Math" panose="02040503050406030204" pitchFamily="18" charset="0"/>
                            </a:rPr>
                            <m:t>∼</m:t>
                          </m:r>
                          <m:sSub>
                            <m:sSubPr>
                              <m:ctrlPr>
                                <a:rPr lang="en-US" altLang="zh-TW" sz="2400" i="1">
                                  <a:solidFill>
                                    <a:prstClr val="black"/>
                                  </a:solidFill>
                                  <a:latin typeface="Cambria Math" panose="02040503050406030204" pitchFamily="18" charset="0"/>
                                  <a:ea typeface="Cambria Math" panose="02040503050406030204" pitchFamily="18" charset="0"/>
                                </a:rPr>
                              </m:ctrlPr>
                            </m:sSubPr>
                            <m:e>
                              <m:r>
                                <a:rPr lang="en-US" altLang="zh-TW" sz="2400" i="1">
                                  <a:solidFill>
                                    <a:prstClr val="black"/>
                                  </a:solidFill>
                                  <a:latin typeface="Cambria Math" panose="02040503050406030204" pitchFamily="18" charset="0"/>
                                  <a:ea typeface="Cambria Math" panose="02040503050406030204" pitchFamily="18" charset="0"/>
                                </a:rPr>
                                <m:t>𝑃</m:t>
                              </m:r>
                            </m:e>
                            <m:sub>
                              <m:r>
                                <a:rPr lang="en-US" altLang="zh-TW" sz="2400" i="1">
                                  <a:solidFill>
                                    <a:prstClr val="black"/>
                                  </a:solidFill>
                                  <a:latin typeface="Cambria Math" panose="02040503050406030204" pitchFamily="18" charset="0"/>
                                  <a:ea typeface="Cambria Math" panose="02040503050406030204" pitchFamily="18" charset="0"/>
                                </a:rPr>
                                <m:t>𝐺</m:t>
                              </m:r>
                            </m:sub>
                          </m:sSub>
                        </m:sub>
                      </m:sSub>
                      <m:d>
                        <m:dPr>
                          <m:begChr m:val="["/>
                          <m:endChr m:val="]"/>
                          <m:ctrlPr>
                            <a:rPr lang="en-US" altLang="zh-TW" sz="2400" i="1">
                              <a:solidFill>
                                <a:prstClr val="black"/>
                              </a:solidFill>
                              <a:latin typeface="Cambria Math" panose="02040503050406030204" pitchFamily="18" charset="0"/>
                            </a:rPr>
                          </m:ctrlPr>
                        </m:dPr>
                        <m:e>
                          <m:r>
                            <a:rPr lang="en-US" altLang="zh-TW" sz="2400" i="1">
                              <a:solidFill>
                                <a:prstClr val="black"/>
                              </a:solidFill>
                              <a:latin typeface="Cambria Math" panose="02040503050406030204" pitchFamily="18" charset="0"/>
                            </a:rPr>
                            <m:t>𝑙𝑜𝑔</m:t>
                          </m:r>
                          <m:d>
                            <m:dPr>
                              <m:ctrlPr>
                                <a:rPr lang="en-US" altLang="zh-TW" sz="2400" i="1">
                                  <a:solidFill>
                                    <a:prstClr val="black"/>
                                  </a:solidFill>
                                  <a:latin typeface="Cambria Math" panose="02040503050406030204" pitchFamily="18" charset="0"/>
                                </a:rPr>
                              </m:ctrlPr>
                            </m:dPr>
                            <m:e>
                              <m:r>
                                <a:rPr lang="en-US" altLang="zh-TW" sz="2400" i="1">
                                  <a:solidFill>
                                    <a:prstClr val="black"/>
                                  </a:solidFill>
                                  <a:latin typeface="Cambria Math" panose="02040503050406030204" pitchFamily="18" charset="0"/>
                                </a:rPr>
                                <m:t>1−</m:t>
                              </m:r>
                              <m:r>
                                <a:rPr lang="en-US" altLang="zh-TW" sz="2400" i="1">
                                  <a:solidFill>
                                    <a:prstClr val="black"/>
                                  </a:solidFill>
                                  <a:latin typeface="Cambria Math" panose="02040503050406030204" pitchFamily="18" charset="0"/>
                                </a:rPr>
                                <m:t>𝐷</m:t>
                              </m:r>
                              <m:d>
                                <m:dPr>
                                  <m:ctrlPr>
                                    <a:rPr lang="en-US" altLang="zh-TW" sz="2400" i="1">
                                      <a:solidFill>
                                        <a:prstClr val="black"/>
                                      </a:solidFill>
                                      <a:latin typeface="Cambria Math" panose="02040503050406030204" pitchFamily="18" charset="0"/>
                                    </a:rPr>
                                  </m:ctrlPr>
                                </m:dPr>
                                <m:e>
                                  <m:r>
                                    <a:rPr lang="en-US" altLang="zh-TW" sz="2400" i="1">
                                      <a:solidFill>
                                        <a:prstClr val="black"/>
                                      </a:solidFill>
                                      <a:latin typeface="Cambria Math" panose="02040503050406030204" pitchFamily="18" charset="0"/>
                                    </a:rPr>
                                    <m:t>𝑥</m:t>
                                  </m:r>
                                </m:e>
                              </m:d>
                            </m:e>
                          </m:d>
                        </m:e>
                      </m:d>
                    </m:oMath>
                  </m:oMathPara>
                </a14:m>
                <a:endParaRPr lang="zh-TW" altLang="en-US" sz="2400" dirty="0">
                  <a:solidFill>
                    <a:prstClr val="black"/>
                  </a:solidFill>
                  <a:latin typeface="Calibri" panose="020F0502020204030204"/>
                </a:endParaRPr>
              </a:p>
            </p:txBody>
          </p:sp>
        </mc:Choice>
        <mc:Fallback xmlns="">
          <p:sp>
            <p:nvSpPr>
              <p:cNvPr id="6" name="矩形 5"/>
              <p:cNvSpPr>
                <a:spLocks noRot="1" noChangeAspect="1" noMove="1" noResize="1" noEditPoints="1" noAdjustHandles="1" noChangeArrowheads="1" noChangeShapeType="1" noTextEdit="1"/>
              </p:cNvSpPr>
              <p:nvPr/>
            </p:nvSpPr>
            <p:spPr>
              <a:xfrm>
                <a:off x="1406453" y="1467210"/>
                <a:ext cx="8721219" cy="599972"/>
              </a:xfrm>
              <a:prstGeom prst="rect">
                <a:avLst/>
              </a:prstGeom>
              <a:blipFill>
                <a:blip r:embed="rId2"/>
                <a:stretch>
                  <a:fillRect/>
                </a:stretch>
              </a:blipFill>
            </p:spPr>
            <p:txBody>
              <a:bodyPr/>
              <a:lstStyle/>
              <a:p>
                <a:r>
                  <a:rPr lang="zh-CN" altLang="en-US">
                    <a:noFill/>
                  </a:rPr>
                  <a:t> </a:t>
                </a:r>
              </a:p>
            </p:txBody>
          </p:sp>
        </mc:Fallback>
      </mc:AlternateContent>
      <p:sp>
        <p:nvSpPr>
          <p:cNvPr id="9" name="文本框 8"/>
          <p:cNvSpPr txBox="1"/>
          <p:nvPr/>
        </p:nvSpPr>
        <p:spPr>
          <a:xfrm>
            <a:off x="401967" y="988786"/>
            <a:ext cx="8340251" cy="400110"/>
          </a:xfrm>
          <a:prstGeom prst="rect">
            <a:avLst/>
          </a:prstGeom>
          <a:noFill/>
        </p:spPr>
        <p:txBody>
          <a:bodyPr wrap="square" rtlCol="0">
            <a:spAutoFit/>
          </a:bodyPr>
          <a:lstStyle/>
          <a:p>
            <a:r>
              <a:rPr lang="en-US" altLang="zh-CN" sz="2000" dirty="0" smtClean="0">
                <a:latin typeface="Cambria Math" panose="02040503050406030204" pitchFamily="18" charset="0"/>
                <a:ea typeface="Cambria Math" panose="02040503050406030204" pitchFamily="18" charset="0"/>
              </a:rPr>
              <a:t>GAN</a:t>
            </a:r>
            <a:r>
              <a:rPr lang="zh-CN" altLang="en-US" sz="2000" dirty="0" smtClean="0">
                <a:latin typeface="Cambria Math" panose="02040503050406030204" pitchFamily="18" charset="0"/>
              </a:rPr>
              <a:t>的</a:t>
            </a:r>
            <a:r>
              <a:rPr lang="en-US" altLang="zh-CN" sz="2000" dirty="0" smtClean="0">
                <a:latin typeface="Cambria Math" panose="02040503050406030204" pitchFamily="18" charset="0"/>
                <a:ea typeface="Cambria Math" panose="02040503050406030204" pitchFamily="18" charset="0"/>
              </a:rPr>
              <a:t>object function</a:t>
            </a:r>
            <a:r>
              <a:rPr lang="zh-CN" altLang="en-US" sz="2000" dirty="0" smtClean="0">
                <a:latin typeface="Cambria Math" panose="02040503050406030204" pitchFamily="18" charset="0"/>
                <a:ea typeface="Cambria Math" panose="02040503050406030204" pitchFamily="18" charset="0"/>
              </a:rPr>
              <a:t>：</a:t>
            </a:r>
            <a:endParaRPr lang="zh-CN" altLang="en-US" sz="2000" dirty="0">
              <a:latin typeface="Cambria Math" panose="02040503050406030204" pitchFamily="18" charset="0"/>
            </a:endParaRPr>
          </a:p>
        </p:txBody>
      </p:sp>
    </p:spTree>
    <p:extLst>
      <p:ext uri="{BB962C8B-B14F-4D97-AF65-F5344CB8AC3E}">
        <p14:creationId xmlns:p14="http://schemas.microsoft.com/office/powerpoint/2010/main" val="82834996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200</TotalTime>
  <Words>1130</Words>
  <Application>Microsoft Office PowerPoint</Application>
  <PresentationFormat>宽屏</PresentationFormat>
  <Paragraphs>153</Paragraphs>
  <Slides>15</Slides>
  <Notes>0</Notes>
  <HiddenSlides>0</HiddenSlides>
  <MMClips>1</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15</vt:i4>
      </vt:variant>
    </vt:vector>
  </HeadingPairs>
  <TitlesOfParts>
    <vt:vector size="26" baseType="lpstr">
      <vt:lpstr>新細明體</vt:lpstr>
      <vt:lpstr>等线</vt:lpstr>
      <vt:lpstr>等线 Light</vt:lpstr>
      <vt:lpstr>宋体</vt:lpstr>
      <vt:lpstr>Arial</vt:lpstr>
      <vt:lpstr>Calibri</vt:lpstr>
      <vt:lpstr>Calibri Light</vt:lpstr>
      <vt:lpstr>Cambria Math</vt:lpstr>
      <vt:lpstr>Consolas</vt:lpstr>
      <vt:lpstr>Times New Roman</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xiaochun xu</dc:creator>
  <cp:lastModifiedBy>xiaochun xu</cp:lastModifiedBy>
  <cp:revision>34</cp:revision>
  <dcterms:created xsi:type="dcterms:W3CDTF">2019-07-13T13:15:05Z</dcterms:created>
  <dcterms:modified xsi:type="dcterms:W3CDTF">2019-07-14T05:45:24Z</dcterms:modified>
</cp:coreProperties>
</file>